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128" y="-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29" Type="http://schemas.microsoft.com/office/2015/10/relationships/revisionInfo" Target="revisionInfo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AFB454-EED8-44A8-BA49-05000E143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rgbClr val="879E3B"/>
                </a:solidFill>
                <a:latin typeface="Cinzel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C5251E1-758C-4407-8DE4-9CE687195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Slabo 13px" panose="020605030305050204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7B89C6-D20F-4FDA-B258-E0DF9E06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7148" y="5909188"/>
            <a:ext cx="11867536" cy="81228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CB17691B-34B3-459F-9C9E-1C1AC1515E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99AF169E-9C7B-4E5B-9519-FA686166931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16" y="5560348"/>
            <a:ext cx="1200609" cy="120060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AB875342-2E72-465E-A37E-C6B7773C15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623071"/>
            <a:ext cx="9261987" cy="113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5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4D07D17-0A1A-49DB-B27C-829B478013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29F2A-6B2B-4A66-BF99-83C382C1A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0603A7-486B-431B-8D75-1D981AAB4D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4BBA49-6EED-445B-A62C-D139684E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CA3AF40-A9E2-421D-866F-FB788C85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C00997-F7C1-45C2-A8A2-227D4A16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25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3C2E4B-746E-4E99-A0A3-3E9F0ACC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5D6176-A840-4B57-AF13-3DE910DB0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6B5DDB5-7DE7-48C5-8AEF-46B771FDF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326E9C-AAAF-4059-97E1-3D8304E7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90D050D-4387-4D08-AAAF-8B4A0D156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7FC2D81-EBD6-428A-976F-CB5F3F8EFD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871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19AAF7-E825-4719-88AE-ADDD053A8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9E0AC7-56E5-435B-A92A-8733E7E8F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BD31A60-30F1-47EC-B881-C3156E1A4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4FBE7C6-B0A1-4131-A367-A69DAD07D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745B47-1A3A-4E29-AAAC-7D1EFB08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6510D0E-092B-4F6E-85DD-7EB16500F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D656A34-328D-4188-A71C-E61F65761E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51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8A27EE-A1F9-4D4E-818F-74065F864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BC93B09-C573-4125-8CAD-0A7484224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836F980-3CC9-428A-B62B-902D37C92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B8E7C26-59AF-4E39-AB45-730F416062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F07C4BF-5C19-4D61-A91E-87EBFACED7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60E08E5-70C4-451C-A46E-F6BF1817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9EF1036-5308-4F96-BB0C-437407646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092ECFE-B12E-4EFD-8196-DFD81144F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3C80D977-2CE5-446E-8BF6-3BA66D2DA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4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ECDD7E-B55B-44E7-9C3F-8A5325C2E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DBE0544-5777-422F-8822-DDB1B7C2F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5676336-F1DC-4C70-A492-8381B5653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CFA0C7-D0A8-4B16-A960-10A95298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9F3ECD4-3087-441A-92AC-99AB486DB9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889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E4816ED-77EF-4287-8A96-2BA8C44EB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60604B0-F655-4C15-99F4-C3877D7B3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923A70-1E93-43AE-82BF-DA20F8B7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5DA62AA-112B-41C4-85CE-E2EC871FF7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8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1D3A8E-4FFE-4302-9904-BE5797C88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743C45-EFFF-4748-B0F4-967A934C1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B78FF58-1073-4D94-A2FB-AD1402E71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2513D09-BFCD-4395-ABCC-07630491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4B6FD0-ACC1-41A1-9BE7-ADEEF257C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2F5BB76-1812-4107-B3C2-38F7C9BC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3B25BAAA-0C2E-4598-A4EB-E2CFD78680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6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1BAAA0-D57C-4800-9E73-68817D825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ABCAC3E-04F0-48C5-9B5C-3DD15B1A26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5952DC-2EA0-4BA0-B2BD-AEAA3B8F4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311ACA-0059-4496-824D-7933F645B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66549B-125B-4CE5-83BE-61E61C52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E472EDA-31BD-4804-9141-E47043D6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3EFF5C6-5DA4-46F9-AF04-151F312075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662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E9627CD-730E-472E-8693-93BFC8037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DBA9001-847C-47DF-8D4D-052D35286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5F3670-E59E-4EE7-B8A6-D3E7049D9A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2A63-09FA-4BB0-BDCC-9C51B6417492}" type="datetimeFigureOut">
              <a:rPr lang="en-US" smtClean="0"/>
              <a:t>6/22/18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1623A6-1CB0-4789-A5AF-1F8EEA2EC2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5B49E8-6F08-4286-A6E1-A959A95559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0F6BD-5F2B-4093-9838-7DE27E6AB13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B9273C3-D9B7-4BF8-AC2C-233191CEA21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233" y="5516103"/>
            <a:ext cx="1065619" cy="1205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8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60483C"/>
          </a:solidFill>
          <a:latin typeface="Cinzel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labo 13px" panose="020605030305050204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labo 13px" panose="020605030305050204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labo 13px" panose="020605030305050204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labo 13px" panose="020605030305050204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labo 13px" panose="020605030305050204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poetryfoundation.org/m/image/978/yehuda-amichai.jpg?w=1200&amp;h=1200&amp;fit=max" TargetMode="External"/><Relationship Id="rId4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1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Relationship Id="rId3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ACC63C-EC35-4BD1-A43B-188885107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Among the Pains</a:t>
            </a:r>
            <a:br>
              <a:rPr lang="en-US" dirty="0" smtClean="0"/>
            </a:br>
            <a:r>
              <a:rPr lang="en-US" dirty="0" smtClean="0"/>
              <a:t>Christianity, Disability, Healing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654278E-AA26-4F2E-A1E2-DEB737F1CD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J. Alexander Sider, Ph.D.</a:t>
            </a:r>
          </a:p>
          <a:p>
            <a:r>
              <a:rPr lang="en-US" dirty="0" smtClean="0"/>
              <a:t>Harry and Jean Yoder Scholar in Bible and Religion</a:t>
            </a:r>
          </a:p>
          <a:p>
            <a:r>
              <a:rPr lang="en-US" dirty="0" smtClean="0"/>
              <a:t>Bluffton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937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Model of Disability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270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 set of conditions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Accrues to an individual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Medical community regulates access to services.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Adults with disabilities are four times more likely to report their health to be “fair” or “poor” than people with no disabilities (40.3% vs. 9.9%).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80175" y="5696400"/>
            <a:ext cx="97950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 err="1" smtClean="0"/>
              <a:t>Tawara</a:t>
            </a:r>
            <a:r>
              <a:rPr lang="en-US" dirty="0" smtClean="0"/>
              <a:t> Goode, “Health Disparities at the Intersection of Race, Ethnicity, and Disability: The Role of Faith Communities.” Lecture. Summer Institute of Theology and Disability. Raleigh, NC: June 12, 2018.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735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Model of Disability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56802" y="1825624"/>
            <a:ext cx="9358798" cy="333005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Disability results “from </a:t>
            </a:r>
            <a:r>
              <a:rPr lang="en-US" dirty="0"/>
              <a:t>the interactions between persons with impairments and attitudinal and environmental barriers that hinder their full and effective participation in society on an equal basis with others.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 algn="r">
              <a:buNone/>
            </a:pPr>
            <a:r>
              <a:rPr lang="en-US" dirty="0" smtClean="0"/>
              <a:t>2008 UN Convention on the Rights of Persons with Disabilities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30556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Subjectivity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57985" y="2136339"/>
            <a:ext cx="9103527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“While </a:t>
            </a:r>
            <a:r>
              <a:rPr lang="en-US" sz="2800" dirty="0"/>
              <a:t>it may be true that to lose one’s leg, or to be visually impaired, or to have a chronic illness in the twenty-first-century United States is incommensurate with what those impairments or conditions meant in eighteenth-century Europe or ancient Egypt, disability itself always begins and ends with the subjective impressions of the individual who experiences the world through her body</a:t>
            </a:r>
            <a:r>
              <a:rPr lang="en-US" sz="2800" dirty="0" smtClean="0"/>
              <a:t>.”</a:t>
            </a:r>
          </a:p>
          <a:p>
            <a:endParaRPr lang="en-US" sz="2800" dirty="0"/>
          </a:p>
          <a:p>
            <a:pPr algn="r"/>
            <a:r>
              <a:rPr lang="en-US" sz="2800" dirty="0" smtClean="0"/>
              <a:t>Adams, Reiss, and </a:t>
            </a:r>
            <a:r>
              <a:rPr lang="en-US" sz="2800" dirty="0" err="1" smtClean="0"/>
              <a:t>Serlin</a:t>
            </a:r>
            <a:r>
              <a:rPr lang="en-US" sz="2800" dirty="0" smtClean="0"/>
              <a:t>, “</a:t>
            </a:r>
            <a:r>
              <a:rPr lang="en-US" sz="2800" dirty="0"/>
              <a:t>Disability,” </a:t>
            </a:r>
            <a:r>
              <a:rPr lang="en-US" sz="2800" dirty="0" smtClean="0"/>
              <a:t>in </a:t>
            </a:r>
            <a:r>
              <a:rPr lang="en-US" sz="2800" i="1" dirty="0" smtClean="0"/>
              <a:t>Keywords for Disability Studies</a:t>
            </a:r>
            <a:r>
              <a:rPr lang="en-US" sz="2800" dirty="0" smtClean="0"/>
              <a:t> (New York: NYU Press, 2015), 9</a:t>
            </a:r>
            <a:r>
              <a:rPr lang="en-US" sz="2800" dirty="0"/>
              <a:t>.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60218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Cure and Healing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Distinction emerges between U.S. Civil War and WWI as two themes converge: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Christian responses to the “new” medicine.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Critical reflection on the ministry of Jesus.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35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Ableist</a:t>
            </a:r>
            <a:r>
              <a:rPr lang="en-US" dirty="0" smtClean="0"/>
              <a:t> theology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84907" y="2426943"/>
            <a:ext cx="7909004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Any theology that “presumes able-</a:t>
            </a:r>
            <a:r>
              <a:rPr lang="en-US" sz="2800" dirty="0" err="1" smtClean="0"/>
              <a:t>bodiedness</a:t>
            </a:r>
            <a:r>
              <a:rPr lang="en-US" sz="2800" dirty="0" smtClean="0"/>
              <a:t>, and by so doing, constructs persons with disabilities as marginalized and largely invisible others.”</a:t>
            </a:r>
          </a:p>
          <a:p>
            <a:endParaRPr lang="en-US" sz="2800" dirty="0"/>
          </a:p>
          <a:p>
            <a:pPr algn="r"/>
            <a:r>
              <a:rPr lang="en-US" sz="2800" dirty="0" smtClean="0"/>
              <a:t>Cf. Vera </a:t>
            </a:r>
            <a:r>
              <a:rPr lang="en-US" sz="2800" dirty="0" err="1" smtClean="0"/>
              <a:t>Chouinard</a:t>
            </a:r>
            <a:r>
              <a:rPr lang="en-US" sz="2800" dirty="0" smtClean="0"/>
              <a:t>, “Making Space for Disabling Difference: Challenging </a:t>
            </a:r>
            <a:r>
              <a:rPr lang="en-US" sz="2800" dirty="0" err="1" smtClean="0"/>
              <a:t>Ableist</a:t>
            </a:r>
            <a:r>
              <a:rPr lang="en-US" sz="2800" dirty="0" smtClean="0"/>
              <a:t> Geographies,” </a:t>
            </a:r>
            <a:r>
              <a:rPr lang="en-US" sz="2800" i="1" dirty="0" smtClean="0"/>
              <a:t>Environment and Planning D: Society and Space</a:t>
            </a:r>
            <a:r>
              <a:rPr lang="en-US" sz="2800" dirty="0" smtClean="0"/>
              <a:t> 15:4 (August 1997): 380.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5431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Dependency, Celebration, and Friendship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9277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0490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“Dependence on others allows for needed care, knowledge, culture, technology, and political, social and economic goods.”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Interdependence:</a:t>
            </a:r>
          </a:p>
          <a:p>
            <a:pPr lvl="1"/>
            <a:r>
              <a:rPr lang="en-US" dirty="0" smtClean="0"/>
              <a:t>Combats myth of autonomy and inappropriate dependency, but</a:t>
            </a:r>
          </a:p>
          <a:p>
            <a:pPr lvl="1"/>
            <a:r>
              <a:rPr lang="en-US" dirty="0" smtClean="0"/>
              <a:t>Recasts relationships as reciprocal.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Not “Am I dependent or not?” but “In what ways do I depend on others?”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5323" y="5608376"/>
            <a:ext cx="10071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Eva </a:t>
            </a:r>
            <a:r>
              <a:rPr lang="en-US" dirty="0" err="1" smtClean="0"/>
              <a:t>Feder</a:t>
            </a:r>
            <a:r>
              <a:rPr lang="en-US" dirty="0" smtClean="0"/>
              <a:t> </a:t>
            </a:r>
            <a:r>
              <a:rPr lang="en-US" dirty="0" err="1" smtClean="0"/>
              <a:t>Kittay</a:t>
            </a:r>
            <a:r>
              <a:rPr lang="en-US" dirty="0" smtClean="0"/>
              <a:t>, “Dependency” in </a:t>
            </a:r>
            <a:r>
              <a:rPr lang="en-US" i="1" dirty="0" smtClean="0"/>
              <a:t>Keywords for Disability Studies</a:t>
            </a:r>
            <a:r>
              <a:rPr lang="en-US" dirty="0" smtClean="0"/>
              <a:t>, 54.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514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Gregory of Nyssa (335-394 CE)</a:t>
            </a:r>
            <a:endParaRPr lang="en-US" dirty="0"/>
          </a:p>
        </p:txBody>
      </p:sp>
      <p:pic>
        <p:nvPicPr>
          <p:cNvPr id="7" name="Content Placeholder 6" descr="Gregory of Nyssa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659" r="-17659"/>
          <a:stretch>
            <a:fillRect/>
          </a:stretch>
        </p:blipFill>
        <p:spPr/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Did not advocate for interdependence as reciprocity, but for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Mutuality or togetherness as forms of acknowledged dependence based in human relationship to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509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Celebration</a:t>
            </a:r>
            <a:endParaRPr lang="en-US" dirty="0"/>
          </a:p>
        </p:txBody>
      </p:sp>
      <p:pic>
        <p:nvPicPr>
          <p:cNvPr id="5" name="Content Placeholder 4" descr="Lords-Supper-Monthly.jpg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984" b="-5984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3592" y="1825625"/>
            <a:ext cx="4463747" cy="3807901"/>
          </a:xfrm>
        </p:spPr>
        <p:txBody>
          <a:bodyPr/>
          <a:lstStyle/>
          <a:p>
            <a:r>
              <a:rPr lang="en-US" dirty="0" smtClean="0"/>
              <a:t>“Who celebrates with </a:t>
            </a:r>
            <a:r>
              <a:rPr lang="mr-IN" dirty="0" smtClean="0"/>
              <a:t>…</a:t>
            </a:r>
            <a:r>
              <a:rPr lang="en-US" dirty="0" smtClean="0"/>
              <a:t>?” is a social justice question.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See 1 Corinthians 11:17-22.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99541" y="6023345"/>
            <a:ext cx="4551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Image Credit: http</a:t>
            </a:r>
            <a:r>
              <a:rPr lang="en-US" sz="1100" dirty="0"/>
              <a:t>://</a:t>
            </a:r>
            <a:r>
              <a:rPr lang="en-US" sz="1100" dirty="0" err="1"/>
              <a:t>fbclongwood.org</a:t>
            </a:r>
            <a:r>
              <a:rPr lang="en-US" sz="1100" dirty="0"/>
              <a:t>/</a:t>
            </a:r>
            <a:r>
              <a:rPr lang="en-US" sz="1100" dirty="0" err="1"/>
              <a:t>wp</a:t>
            </a:r>
            <a:r>
              <a:rPr lang="en-US" sz="1100" dirty="0"/>
              <a:t>-content/uploads/sites/45/2017/07/Lords-Supper-</a:t>
            </a:r>
            <a:r>
              <a:rPr lang="en-US" sz="1100" dirty="0" err="1"/>
              <a:t>Monthly.jpg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08070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Friendship</a:t>
            </a:r>
            <a:endParaRPr lang="en-US" dirty="0"/>
          </a:p>
        </p:txBody>
      </p:sp>
      <p:pic>
        <p:nvPicPr>
          <p:cNvPr id="5" name="Content Placeholder 4" descr="Aristotle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512" r="-21512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Aristotle (384-322 BCE) thought that friendships are usually</a:t>
            </a:r>
          </a:p>
          <a:p>
            <a:r>
              <a:rPr lang="en-US" dirty="0" smtClean="0"/>
              <a:t>Circumstantial or</a:t>
            </a:r>
          </a:p>
          <a:p>
            <a:r>
              <a:rPr lang="en-US" dirty="0" smtClean="0"/>
              <a:t>Convenient, </a:t>
            </a:r>
          </a:p>
          <a:p>
            <a:r>
              <a:rPr lang="en-US" dirty="0" smtClean="0"/>
              <a:t>but that a true friend is like a “second self.”</a:t>
            </a:r>
          </a:p>
          <a:p>
            <a:r>
              <a:rPr lang="en-US" dirty="0" smtClean="0"/>
              <a:t>So: Friendships are matters of similarity.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6714" y="6388016"/>
            <a:ext cx="99334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Image Credit: https</a:t>
            </a:r>
            <a:r>
              <a:rPr lang="en-US" sz="1100" dirty="0"/>
              <a:t>://</a:t>
            </a:r>
            <a:r>
              <a:rPr lang="en-US" sz="1100" dirty="0" err="1"/>
              <a:t>cdn.britannica.com</a:t>
            </a:r>
            <a:r>
              <a:rPr lang="en-US" sz="1100" dirty="0"/>
              <a:t>/84/87984-004-5ADE9ACA.jpg</a:t>
            </a:r>
          </a:p>
        </p:txBody>
      </p:sp>
    </p:spTree>
    <p:extLst>
      <p:ext uri="{BB962C8B-B14F-4D97-AF65-F5344CB8AC3E}">
        <p14:creationId xmlns:p14="http://schemas.microsoft.com/office/powerpoint/2010/main" val="2100276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Yehuda Amichai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034" y="965518"/>
            <a:ext cx="5334832" cy="34733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0767" y="4791012"/>
            <a:ext cx="538164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Image credit: </a:t>
            </a:r>
          </a:p>
          <a:p>
            <a:r>
              <a:rPr lang="en-US" sz="1100" dirty="0" smtClean="0"/>
              <a:t>Above: </a:t>
            </a:r>
            <a:r>
              <a:rPr lang="en-US" sz="1100" dirty="0" smtClean="0">
                <a:hlinkClick r:id="rId3"/>
              </a:rPr>
              <a:t>https</a:t>
            </a:r>
            <a:r>
              <a:rPr lang="en-US" sz="1100" dirty="0">
                <a:hlinkClick r:id="rId3"/>
              </a:rPr>
              <a:t>://media.poetryfoundation.org/m/image/978/yehuda-amichai.jpg?w=1200&amp;h=1200&amp;fit=</a:t>
            </a:r>
            <a:r>
              <a:rPr lang="en-US" sz="1100" dirty="0" smtClean="0">
                <a:hlinkClick r:id="rId3"/>
              </a:rPr>
              <a:t>max</a:t>
            </a:r>
            <a:r>
              <a:rPr lang="en-US" sz="1100" dirty="0" smtClean="0"/>
              <a:t>. </a:t>
            </a:r>
          </a:p>
          <a:p>
            <a:r>
              <a:rPr lang="en-US" sz="1100" dirty="0" smtClean="0"/>
              <a:t>Right: </a:t>
            </a:r>
            <a:r>
              <a:rPr lang="en-US" sz="1100" dirty="0"/>
              <a:t>https://</a:t>
            </a:r>
            <a:r>
              <a:rPr lang="en-US" sz="1100" dirty="0" err="1"/>
              <a:t>images.gr-assets.com</a:t>
            </a:r>
            <a:r>
              <a:rPr lang="en-US" sz="1100" dirty="0"/>
              <a:t>/books/1328874859l/186492.</a:t>
            </a:r>
            <a:r>
              <a:rPr lang="en-US" sz="1100" dirty="0" smtClean="0"/>
              <a:t>jpg </a:t>
            </a:r>
            <a:endParaRPr lang="en-US" sz="1100" dirty="0"/>
          </a:p>
        </p:txBody>
      </p:sp>
      <p:pic>
        <p:nvPicPr>
          <p:cNvPr id="6" name="Picture 5" descr="Open Closed Ope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194" y="917778"/>
            <a:ext cx="3801483" cy="571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2364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Thomas Aquinas (1225-1274)</a:t>
            </a:r>
            <a:endParaRPr lang="en-US" dirty="0"/>
          </a:p>
        </p:txBody>
      </p:sp>
      <p:pic>
        <p:nvPicPr>
          <p:cNvPr id="5" name="Content Placeholder 4" descr="Thomas Aquinas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558" r="-42558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We are created to be God’s friends.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Friendship depends on difference, and is a matter of being liked, not a matter of reciprocity.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9496" y="6388016"/>
            <a:ext cx="998370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Image Credit: https</a:t>
            </a:r>
            <a:r>
              <a:rPr lang="en-US" sz="1100" dirty="0"/>
              <a:t>://</a:t>
            </a:r>
            <a:r>
              <a:rPr lang="en-US" sz="1100" dirty="0" err="1"/>
              <a:t>upload.wikimedia.org</a:t>
            </a:r>
            <a:r>
              <a:rPr lang="en-US" sz="1100" dirty="0"/>
              <a:t>/</a:t>
            </a:r>
            <a:r>
              <a:rPr lang="en-US" sz="1100" dirty="0" err="1"/>
              <a:t>wikipedia</a:t>
            </a:r>
            <a:r>
              <a:rPr lang="en-US" sz="1100" dirty="0"/>
              <a:t>/commons/thumb/d/d1/Carlo_Crivelli_007.jpg/220px-Carlo_Crivelli_007.jpg</a:t>
            </a:r>
          </a:p>
        </p:txBody>
      </p:sp>
    </p:spTree>
    <p:extLst>
      <p:ext uri="{BB962C8B-B14F-4D97-AF65-F5344CB8AC3E}">
        <p14:creationId xmlns:p14="http://schemas.microsoft.com/office/powerpoint/2010/main" val="2178920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72925" y="2011973"/>
            <a:ext cx="84119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Justice work is never justice work unless it is justice-for-all work.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61784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/>
              <a:t>Adams, Rachel, Benjamin Reiss, and David </a:t>
            </a:r>
            <a:r>
              <a:rPr lang="en-US" dirty="0" err="1"/>
              <a:t>Serlin</a:t>
            </a:r>
            <a:r>
              <a:rPr lang="en-US" dirty="0"/>
              <a:t>, eds. </a:t>
            </a:r>
            <a:r>
              <a:rPr lang="en-US" i="1" dirty="0"/>
              <a:t>Keywords for Disability Studies</a:t>
            </a:r>
            <a:r>
              <a:rPr lang="en-US" dirty="0"/>
              <a:t>. New York: NYU Press, 2015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Alison, James. </a:t>
            </a:r>
            <a:r>
              <a:rPr lang="en-US" i="1" dirty="0"/>
              <a:t>On Being Liked</a:t>
            </a:r>
            <a:r>
              <a:rPr lang="en-US" dirty="0"/>
              <a:t>. New York: Crossroad, 2003.</a:t>
            </a:r>
          </a:p>
          <a:p>
            <a:r>
              <a:rPr lang="en-US" dirty="0" err="1"/>
              <a:t>Amichai</a:t>
            </a:r>
            <a:r>
              <a:rPr lang="en-US" dirty="0"/>
              <a:t>, Yehuda. “The Precision of Pain.” </a:t>
            </a:r>
            <a:r>
              <a:rPr lang="en-US" i="1" dirty="0"/>
              <a:t>Open Closed Open</a:t>
            </a:r>
            <a:r>
              <a:rPr lang="en-US" dirty="0"/>
              <a:t>. Trans. </a:t>
            </a:r>
            <a:r>
              <a:rPr lang="en-US" dirty="0" err="1"/>
              <a:t>Chana</a:t>
            </a:r>
            <a:r>
              <a:rPr lang="en-US" dirty="0"/>
              <a:t> Bloch and </a:t>
            </a:r>
            <a:r>
              <a:rPr lang="en-US" dirty="0" err="1"/>
              <a:t>Chana</a:t>
            </a:r>
            <a:r>
              <a:rPr lang="en-US" dirty="0"/>
              <a:t> </a:t>
            </a:r>
            <a:r>
              <a:rPr lang="en-US" dirty="0" err="1"/>
              <a:t>Kronfeld</a:t>
            </a:r>
            <a:r>
              <a:rPr lang="en-US" dirty="0"/>
              <a:t>. Orlando: Harcourt, 2000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Chouinard</a:t>
            </a:r>
            <a:r>
              <a:rPr lang="en-US" dirty="0"/>
              <a:t>, Vera. “Making Space for Disabling Difference: Challenging </a:t>
            </a:r>
            <a:r>
              <a:rPr lang="en-US" dirty="0" err="1"/>
              <a:t>Ableist</a:t>
            </a:r>
            <a:r>
              <a:rPr lang="en-US" dirty="0"/>
              <a:t> Geographies.” </a:t>
            </a:r>
            <a:r>
              <a:rPr lang="en-US" i="1" dirty="0"/>
              <a:t>Environment and Planning D: Society and Space</a:t>
            </a:r>
            <a:r>
              <a:rPr lang="en-US" dirty="0"/>
              <a:t> 15:4 (August 1997): 379–387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Eiesland</a:t>
            </a:r>
            <a:r>
              <a:rPr lang="en-US" dirty="0"/>
              <a:t>, Nancy L. </a:t>
            </a:r>
            <a:r>
              <a:rPr lang="en-US" i="1" dirty="0"/>
              <a:t>The Disabled God: Toward a </a:t>
            </a:r>
            <a:r>
              <a:rPr lang="en-US" i="1" dirty="0" err="1"/>
              <a:t>Liberatory</a:t>
            </a:r>
            <a:r>
              <a:rPr lang="en-US" i="1" dirty="0"/>
              <a:t> Theology of Disability</a:t>
            </a:r>
            <a:r>
              <a:rPr lang="en-US" dirty="0"/>
              <a:t>. Nashville: Abingdon Press, 1994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Endres</a:t>
            </a:r>
            <a:r>
              <a:rPr lang="en-US" dirty="0"/>
              <a:t>, David J. “What Medicine Could Not Cure: Faith Healings at the Shrine of Our Lady of Consolation, Carey, Ohio.” </a:t>
            </a:r>
            <a:r>
              <a:rPr lang="en-US" i="1" dirty="0"/>
              <a:t>U.S. Catholic Historian</a:t>
            </a:r>
            <a:r>
              <a:rPr lang="en-US" dirty="0"/>
              <a:t> 34:3 (September 2016): 25-49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Gaventa</a:t>
            </a:r>
            <a:r>
              <a:rPr lang="en-US" dirty="0"/>
              <a:t>, William C. </a:t>
            </a:r>
            <a:r>
              <a:rPr lang="en-US" i="1" dirty="0"/>
              <a:t>Disability and Spirituality: Recovering Wholeness</a:t>
            </a:r>
            <a:r>
              <a:rPr lang="en-US" dirty="0"/>
              <a:t>. Waco, TX: Baylor University Press, 2018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Goode, </a:t>
            </a:r>
            <a:r>
              <a:rPr lang="en-US" dirty="0" err="1"/>
              <a:t>Tawara</a:t>
            </a:r>
            <a:r>
              <a:rPr lang="en-US" dirty="0"/>
              <a:t> D. “Health Disparities at the Intersection of Race, Ethnicity, and Disability: The Role of Faith Communities.” Lecture. Summer Institute of Theology and Disability. Raleigh, NC: June 12, 2018. </a:t>
            </a:r>
          </a:p>
          <a:p>
            <a:r>
              <a:rPr lang="en-US" dirty="0" err="1"/>
              <a:t>Krahn</a:t>
            </a:r>
            <a:r>
              <a:rPr lang="en-US" dirty="0"/>
              <a:t>, G.L., D.K. Walker, and R. Correa-De </a:t>
            </a:r>
            <a:r>
              <a:rPr lang="en-US" dirty="0" err="1"/>
              <a:t>Araujo</a:t>
            </a:r>
            <a:r>
              <a:rPr lang="en-US" dirty="0"/>
              <a:t>. “Persons with Disabilities as an Unrecognized Health Disparity Population.” </a:t>
            </a:r>
            <a:r>
              <a:rPr lang="en-US" i="1" dirty="0"/>
              <a:t>American Journal of Public Health</a:t>
            </a:r>
            <a:r>
              <a:rPr lang="en-US" dirty="0"/>
              <a:t>, 105:Suppl 2 (April 2015): S198-S206. </a:t>
            </a:r>
            <a:r>
              <a:rPr lang="en-US" dirty="0" err="1"/>
              <a:t>doi</a:t>
            </a:r>
            <a:r>
              <a:rPr lang="en-US" dirty="0"/>
              <a:t>: 10.2105/AJPH.2014.302182. </a:t>
            </a:r>
            <a:r>
              <a:rPr lang="en-US" dirty="0" err="1"/>
              <a:t>Epub</a:t>
            </a:r>
            <a:r>
              <a:rPr lang="en-US" dirty="0"/>
              <a:t> February 2015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/>
              <a:t>MacIntyre</a:t>
            </a:r>
            <a:r>
              <a:rPr lang="en-US" dirty="0"/>
              <a:t>, Alasdair. </a:t>
            </a:r>
            <a:r>
              <a:rPr lang="en-US" i="1" dirty="0"/>
              <a:t>Dependent Rational Animals: Why Humans Need the Virtues</a:t>
            </a:r>
            <a:r>
              <a:rPr lang="en-US" dirty="0"/>
              <a:t>. Chicago: Open Court, 1999.</a:t>
            </a:r>
          </a:p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err="1"/>
              <a:t>Pochon</a:t>
            </a:r>
            <a:r>
              <a:rPr lang="en-US" dirty="0"/>
              <a:t>, R. and C. </a:t>
            </a:r>
            <a:r>
              <a:rPr lang="en-US" dirty="0" err="1"/>
              <a:t>Declercq</a:t>
            </a:r>
            <a:r>
              <a:rPr lang="en-US" dirty="0"/>
              <a:t>. “Emotion Recognition by Children with Down Syndrome: A Longitudinal Study.” </a:t>
            </a:r>
            <a:r>
              <a:rPr lang="en-US" i="1" dirty="0"/>
              <a:t>Journal of Intellectual and Developmental Disability</a:t>
            </a:r>
            <a:r>
              <a:rPr lang="en-US" dirty="0"/>
              <a:t> 38:4 (December 2013): 332-43. </a:t>
            </a:r>
            <a:r>
              <a:rPr lang="en-US" dirty="0" err="1"/>
              <a:t>doi</a:t>
            </a:r>
            <a:r>
              <a:rPr lang="en-US" dirty="0"/>
              <a:t>: 10.3109/13668250.2013.826346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Rose, Gillian. </a:t>
            </a:r>
            <a:r>
              <a:rPr lang="en-US" i="1" dirty="0"/>
              <a:t>Love’s Work</a:t>
            </a:r>
            <a:r>
              <a:rPr lang="en-US" dirty="0"/>
              <a:t>. London: </a:t>
            </a:r>
            <a:r>
              <a:rPr lang="en-US" dirty="0" err="1"/>
              <a:t>Chatto</a:t>
            </a:r>
            <a:r>
              <a:rPr lang="en-US" dirty="0"/>
              <a:t> &amp; </a:t>
            </a:r>
            <a:r>
              <a:rPr lang="en-US" dirty="0" err="1"/>
              <a:t>Windus</a:t>
            </a:r>
            <a:r>
              <a:rPr lang="en-US" dirty="0"/>
              <a:t>, 1995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Shanks, Andrew. </a:t>
            </a:r>
            <a:r>
              <a:rPr lang="en-US" i="1" dirty="0"/>
              <a:t>Against Innocence: Gillian Rose’s Reception and Gift of Faith</a:t>
            </a:r>
            <a:r>
              <a:rPr lang="en-US" dirty="0"/>
              <a:t>. London: SCM Press, 2008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Sider, J. </a:t>
            </a:r>
            <a:r>
              <a:rPr lang="en-US" dirty="0" err="1"/>
              <a:t>Alexander.</a:t>
            </a:r>
            <a:r>
              <a:rPr lang="en-US" i="1" dirty="0" err="1"/>
              <a:t>To</a:t>
            </a:r>
            <a:r>
              <a:rPr lang="en-US" i="1" dirty="0"/>
              <a:t> See History Doxologically: History and Holiness in John Howard Yoder’s Ecclesiology</a:t>
            </a:r>
            <a:r>
              <a:rPr lang="en-US" dirty="0"/>
              <a:t>. Grand Rapids: Eerdmans, 2011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Webb-Mitchell, Brett. </a:t>
            </a:r>
            <a:r>
              <a:rPr lang="en-US" i="1" dirty="0"/>
              <a:t>Beyond Accessibility: Toward the Full Inclusion of People with Disabilities in Faith Communities</a:t>
            </a:r>
            <a:r>
              <a:rPr lang="en-US" dirty="0"/>
              <a:t>. New York: Church Publishing, 2010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Wendell, Susan. “Unhealthy Disabled: Treating Chronic Illnesses as Disabilities.” </a:t>
            </a:r>
            <a:r>
              <a:rPr lang="en-US" i="1" dirty="0"/>
              <a:t>The Disability Studies Reader</a:t>
            </a:r>
            <a:r>
              <a:rPr lang="en-US" dirty="0"/>
              <a:t>. 5 e. Ed. </a:t>
            </a:r>
            <a:r>
              <a:rPr lang="en-US" dirty="0" err="1"/>
              <a:t>Lennard</a:t>
            </a:r>
            <a:r>
              <a:rPr lang="en-US" dirty="0"/>
              <a:t> J. Davis. New York: </a:t>
            </a:r>
            <a:r>
              <a:rPr lang="en-US" dirty="0" err="1"/>
              <a:t>Routledge</a:t>
            </a:r>
            <a:r>
              <a:rPr lang="en-US" dirty="0"/>
              <a:t>, 2017: 160-172.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90383" y="1408380"/>
            <a:ext cx="10285478" cy="261610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r>
              <a:rPr lang="en-US" sz="11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68740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75289" y="565868"/>
            <a:ext cx="8676015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 smtClean="0"/>
              <a:t>The Precision of Pain</a:t>
            </a:r>
          </a:p>
          <a:p>
            <a:endParaRPr lang="en-US" sz="2100" dirty="0" smtClean="0"/>
          </a:p>
          <a:p>
            <a:r>
              <a:rPr lang="en-US" sz="2100" dirty="0" smtClean="0"/>
              <a:t>The </a:t>
            </a:r>
            <a:r>
              <a:rPr lang="en-US" sz="2100" dirty="0"/>
              <a:t>precision of pain and the blurriness of joy. I’m thinking</a:t>
            </a:r>
          </a:p>
          <a:p>
            <a:r>
              <a:rPr lang="en-US" sz="2100" dirty="0"/>
              <a:t>how precise people are when they describe their pain in a doctor’s office.</a:t>
            </a:r>
          </a:p>
          <a:p>
            <a:r>
              <a:rPr lang="en-US" sz="2100" dirty="0"/>
              <a:t>Even those who haven’t learned to read and write are precise:</a:t>
            </a:r>
          </a:p>
          <a:p>
            <a:r>
              <a:rPr lang="en-US" sz="2100" dirty="0"/>
              <a:t>“This one’s a throbbing pain, that one’s a wrenching pain,</a:t>
            </a:r>
          </a:p>
          <a:p>
            <a:r>
              <a:rPr lang="en-US" sz="2100" dirty="0"/>
              <a:t>this one gnaws, that one burns, this is a sharp pain</a:t>
            </a:r>
          </a:p>
          <a:p>
            <a:r>
              <a:rPr lang="en-US" sz="2100" dirty="0"/>
              <a:t>and that—a dull one. Right here. Precisely here,</a:t>
            </a:r>
          </a:p>
          <a:p>
            <a:r>
              <a:rPr lang="en-US" sz="2100" dirty="0"/>
              <a:t>yes, yes.” Joy blurs everything. I’ve heard people say</a:t>
            </a:r>
          </a:p>
          <a:p>
            <a:r>
              <a:rPr lang="en-US" sz="2100" dirty="0"/>
              <a:t>after nights of love and feasting, “It was great,”</a:t>
            </a:r>
          </a:p>
          <a:p>
            <a:r>
              <a:rPr lang="en-US" sz="2100" dirty="0"/>
              <a:t>I was in seventh heaven.” Even the spaceman who floated</a:t>
            </a:r>
          </a:p>
          <a:p>
            <a:r>
              <a:rPr lang="en-US" sz="2100" dirty="0"/>
              <a:t>in outer space, tethered to a spaceship, could say only, “Great,</a:t>
            </a:r>
          </a:p>
          <a:p>
            <a:r>
              <a:rPr lang="en-US" sz="2100" dirty="0"/>
              <a:t>wonderful, I have no words.”</a:t>
            </a:r>
          </a:p>
          <a:p>
            <a:r>
              <a:rPr lang="en-US" sz="2100" dirty="0"/>
              <a:t>The blurriness of joy and the precision of pain—</a:t>
            </a:r>
          </a:p>
          <a:p>
            <a:r>
              <a:rPr lang="en-US" sz="2100" dirty="0"/>
              <a:t>I want to describe, with a sharp pain’s precision, happiness</a:t>
            </a:r>
          </a:p>
          <a:p>
            <a:r>
              <a:rPr lang="en-US" sz="2100" dirty="0"/>
              <a:t>and blurry joy. I learned to speak among the pains.</a:t>
            </a:r>
            <a:r>
              <a:rPr lang="en-US" sz="2100" dirty="0"/>
              <a:t> </a:t>
            </a:r>
            <a:endParaRPr lang="en-US" sz="2100" dirty="0" smtClean="0"/>
          </a:p>
          <a:p>
            <a:endParaRPr lang="en-US" sz="2100" dirty="0"/>
          </a:p>
          <a:p>
            <a:pPr algn="r"/>
            <a:r>
              <a:rPr lang="en-US" sz="2100" dirty="0" smtClean="0"/>
              <a:t> Yehuda </a:t>
            </a:r>
            <a:r>
              <a:rPr lang="en-US" sz="2100" dirty="0" err="1" smtClean="0"/>
              <a:t>Amichai</a:t>
            </a:r>
            <a:r>
              <a:rPr lang="en-US" sz="2100" dirty="0" smtClean="0"/>
              <a:t>, </a:t>
            </a:r>
            <a:r>
              <a:rPr lang="en-US" sz="2100" i="1" dirty="0" smtClean="0"/>
              <a:t>Open Closed Open</a:t>
            </a:r>
            <a:r>
              <a:rPr lang="en-US" sz="2100" dirty="0" smtClean="0"/>
              <a:t>, 99.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398427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illian Ros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593" y="414969"/>
            <a:ext cx="5719961" cy="4401192"/>
          </a:xfrm>
          <a:prstGeom prst="rect">
            <a:avLst/>
          </a:prstGeom>
        </p:spPr>
      </p:pic>
      <p:pic>
        <p:nvPicPr>
          <p:cNvPr id="4" name="Picture 3" descr="Love's Wor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90" y="419099"/>
            <a:ext cx="4114800" cy="6019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43330" y="5319155"/>
            <a:ext cx="497927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Image Credit</a:t>
            </a:r>
            <a:r>
              <a:rPr lang="en-US" sz="1100" dirty="0"/>
              <a:t>: </a:t>
            </a:r>
            <a:endParaRPr lang="en-US" sz="1100" dirty="0" smtClean="0"/>
          </a:p>
          <a:p>
            <a:r>
              <a:rPr lang="en-US" sz="1100" dirty="0" smtClean="0"/>
              <a:t>Above</a:t>
            </a:r>
            <a:r>
              <a:rPr lang="en-US" sz="1100" dirty="0"/>
              <a:t>: http://</a:t>
            </a:r>
            <a:r>
              <a:rPr lang="en-US" sz="1100" dirty="0" err="1"/>
              <a:t>www.unitedagents.co.uk</a:t>
            </a:r>
            <a:r>
              <a:rPr lang="en-US" sz="1100" dirty="0"/>
              <a:t>/sites/default/files/thumbnails/image/rosegillian%20photo.jpg</a:t>
            </a:r>
            <a:endParaRPr lang="en-US" sz="1100" dirty="0" smtClean="0"/>
          </a:p>
          <a:p>
            <a:r>
              <a:rPr lang="en-US" sz="1100" dirty="0" smtClean="0"/>
              <a:t>Left: https</a:t>
            </a:r>
            <a:r>
              <a:rPr lang="en-US" sz="1100" dirty="0"/>
              <a:t>://images-</a:t>
            </a:r>
            <a:r>
              <a:rPr lang="en-US" sz="1100" dirty="0" err="1"/>
              <a:t>na.ssl</a:t>
            </a:r>
            <a:r>
              <a:rPr lang="en-US" sz="1100" dirty="0"/>
              <a:t>-images-</a:t>
            </a:r>
            <a:r>
              <a:rPr lang="en-US" sz="1100" dirty="0" err="1"/>
              <a:t>amazon.com</a:t>
            </a:r>
            <a:r>
              <a:rPr lang="en-US" sz="1100" dirty="0"/>
              <a:t>/images/I/41EYKC267YL._SX322_BO1,204,203,200_.jpg</a:t>
            </a:r>
          </a:p>
        </p:txBody>
      </p:sp>
    </p:spTree>
    <p:extLst>
      <p:ext uri="{BB962C8B-B14F-4D97-AF65-F5344CB8AC3E}">
        <p14:creationId xmlns:p14="http://schemas.microsoft.com/office/powerpoint/2010/main" val="377745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6769" y="2351494"/>
            <a:ext cx="71671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“Keep your mind in hell, and despair not.”</a:t>
            </a:r>
          </a:p>
          <a:p>
            <a:endParaRPr lang="en-US" sz="3200" dirty="0"/>
          </a:p>
          <a:p>
            <a:pPr algn="r"/>
            <a:r>
              <a:rPr lang="en-US" sz="3200" dirty="0" smtClean="0"/>
              <a:t>--St. </a:t>
            </a:r>
            <a:r>
              <a:rPr lang="en-US" sz="3200" dirty="0" err="1" smtClean="0"/>
              <a:t>Silouan</a:t>
            </a:r>
            <a:r>
              <a:rPr lang="en-US" sz="3200" dirty="0" smtClean="0"/>
              <a:t> of Athos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4696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Impairment, Disability, Medical Model of Disability, Social Model of Disability, Cure, and Healing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6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Impairment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diminishment in function or ability when measured against a typical benchmark.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“Any loss or abnormality of psychological, physiological, or anatomical structure or function” (ICIDH definition, 1980).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Condenses several classes of risk: region, race, family medical history, and national origin.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Emerged in life</a:t>
            </a:r>
            <a:r>
              <a:rPr lang="en-US" dirty="0"/>
              <a:t> </a:t>
            </a:r>
            <a:r>
              <a:rPr lang="en-US" dirty="0" smtClean="0"/>
              <a:t>insurance-related efforts “to fix the monetary value of social difference and debility” (Michael Ralph).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5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Impairment plus its negative social consequences.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Produced by environmental and social factors as much as by bodily conditions.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 specific set of conditions just is disabling regardless of time, place, and social setting.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276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5499" y="1106585"/>
            <a:ext cx="8525126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“Although </a:t>
            </a:r>
            <a:r>
              <a:rPr lang="en-US" sz="3200" dirty="0"/>
              <a:t>people with disabilities span a broad spectrum of medical conditions with diverse effects on appearance and function … whatever the setting, whether in education, medicine, rehabilitation, social welfare policy, or society at large, a common set of stigmatizing values and arrangements has historically operated against us</a:t>
            </a:r>
            <a:r>
              <a:rPr lang="en-US" sz="3200" dirty="0" smtClean="0"/>
              <a:t>.”</a:t>
            </a:r>
          </a:p>
          <a:p>
            <a:r>
              <a:rPr lang="en-US" sz="3200" dirty="0" smtClean="0"/>
              <a:t> </a:t>
            </a:r>
          </a:p>
          <a:p>
            <a:pPr algn="r"/>
            <a:r>
              <a:rPr lang="en-US" sz="3200" dirty="0" smtClean="0"/>
              <a:t>Nancy </a:t>
            </a:r>
            <a:r>
              <a:rPr lang="en-US" sz="3200" dirty="0" err="1" smtClean="0"/>
              <a:t>Eiesland</a:t>
            </a:r>
            <a:r>
              <a:rPr lang="en-US" sz="3200" dirty="0" smtClean="0"/>
              <a:t>, The Disabled God, 14.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69320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1674</Words>
  <Application>Microsoft Macintosh PowerPoint</Application>
  <PresentationFormat>Custom</PresentationFormat>
  <Paragraphs>131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Among the Pains Christianity, Disability, Healing</vt:lpstr>
      <vt:lpstr>PowerPoint Presentation</vt:lpstr>
      <vt:lpstr>PowerPoint Presentation</vt:lpstr>
      <vt:lpstr>PowerPoint Presentation</vt:lpstr>
      <vt:lpstr>PowerPoint Presentation</vt:lpstr>
      <vt:lpstr>Definitions</vt:lpstr>
      <vt:lpstr>Impairment</vt:lpstr>
      <vt:lpstr>Disability</vt:lpstr>
      <vt:lpstr>PowerPoint Presentation</vt:lpstr>
      <vt:lpstr>Medical Model of Disability</vt:lpstr>
      <vt:lpstr>Social Model of Disability</vt:lpstr>
      <vt:lpstr>Disability Subjectivity</vt:lpstr>
      <vt:lpstr>Cure and Healing</vt:lpstr>
      <vt:lpstr>Ableist theology</vt:lpstr>
      <vt:lpstr>Resources</vt:lpstr>
      <vt:lpstr>Dependency</vt:lpstr>
      <vt:lpstr>Gregory of Nyssa (335-394 CE)</vt:lpstr>
      <vt:lpstr>Celebration</vt:lpstr>
      <vt:lpstr>Friendship</vt:lpstr>
      <vt:lpstr>Thomas Aquinas (1225-1274)</vt:lpstr>
      <vt:lpstr>PowerPoint Presentation</vt:lpstr>
      <vt:lpstr>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Kauffman</dc:creator>
  <cp:lastModifiedBy>J. Alex Sider</cp:lastModifiedBy>
  <cp:revision>16</cp:revision>
  <dcterms:created xsi:type="dcterms:W3CDTF">2018-01-07T15:40:21Z</dcterms:created>
  <dcterms:modified xsi:type="dcterms:W3CDTF">2018-06-22T21:25:10Z</dcterms:modified>
</cp:coreProperties>
</file>