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61" r:id="rId6"/>
    <p:sldId id="287" r:id="rId7"/>
    <p:sldId id="259" r:id="rId8"/>
    <p:sldId id="262" r:id="rId9"/>
    <p:sldId id="267" r:id="rId10"/>
    <p:sldId id="263" r:id="rId11"/>
    <p:sldId id="268" r:id="rId12"/>
    <p:sldId id="264" r:id="rId13"/>
    <p:sldId id="270" r:id="rId14"/>
    <p:sldId id="265" r:id="rId15"/>
    <p:sldId id="272" r:id="rId16"/>
    <p:sldId id="266" r:id="rId17"/>
    <p:sldId id="276" r:id="rId18"/>
    <p:sldId id="273" r:id="rId19"/>
    <p:sldId id="260" r:id="rId20"/>
    <p:sldId id="281" r:id="rId21"/>
    <p:sldId id="279" r:id="rId22"/>
    <p:sldId id="282" r:id="rId23"/>
    <p:sldId id="286" r:id="rId24"/>
    <p:sldId id="283" r:id="rId25"/>
    <p:sldId id="274" r:id="rId26"/>
    <p:sldId id="275" r:id="rId27"/>
    <p:sldId id="284" r:id="rId28"/>
    <p:sldId id="285" r:id="rId29"/>
    <p:sldId id="277"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4B3E3-CF3A-4700-93B8-72513EB59DEA}" v="1" dt="2018-07-11T12:11:55.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660"/>
  </p:normalViewPr>
  <p:slideViewPr>
    <p:cSldViewPr snapToGrid="0">
      <p:cViewPr varScale="1">
        <p:scale>
          <a:sx n="69" d="100"/>
          <a:sy n="69" d="100"/>
        </p:scale>
        <p:origin x="3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Leichty" userId="63cf3cb9435347c9" providerId="LiveId" clId="{B8D4B3E3-CF3A-4700-93B8-72513EB59DEA}"/>
    <pc:docChg chg="modSld">
      <pc:chgData name="Paul Leichty" userId="63cf3cb9435347c9" providerId="LiveId" clId="{B8D4B3E3-CF3A-4700-93B8-72513EB59DEA}" dt="2018-07-11T12:11:55.347" v="0" actId="20577"/>
      <pc:docMkLst>
        <pc:docMk/>
      </pc:docMkLst>
      <pc:sldChg chg="modSp">
        <pc:chgData name="Paul Leichty" userId="63cf3cb9435347c9" providerId="LiveId" clId="{B8D4B3E3-CF3A-4700-93B8-72513EB59DEA}" dt="2018-07-11T12:11:55.347" v="0" actId="20577"/>
        <pc:sldMkLst>
          <pc:docMk/>
          <pc:sldMk cId="2410964862" sldId="261"/>
        </pc:sldMkLst>
        <pc:spChg chg="mod">
          <ac:chgData name="Paul Leichty" userId="63cf3cb9435347c9" providerId="LiveId" clId="{B8D4B3E3-CF3A-4700-93B8-72513EB59DEA}" dt="2018-07-11T12:11:55.347" v="0" actId="20577"/>
          <ac:spMkLst>
            <pc:docMk/>
            <pc:sldMk cId="2410964862" sldId="261"/>
            <ac:spMk id="2" creationId="{D385C339-F187-4476-A122-A7803BB0B76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B454-EED8-44A8-BA49-05000E1436AD}"/>
              </a:ext>
            </a:extLst>
          </p:cNvPr>
          <p:cNvSpPr>
            <a:spLocks noGrp="1"/>
          </p:cNvSpPr>
          <p:nvPr>
            <p:ph type="ctrTitle"/>
          </p:nvPr>
        </p:nvSpPr>
        <p:spPr>
          <a:xfrm>
            <a:off x="1524000" y="1122363"/>
            <a:ext cx="9144000" cy="2387600"/>
          </a:xfrm>
        </p:spPr>
        <p:txBody>
          <a:bodyPr anchor="b"/>
          <a:lstStyle>
            <a:lvl1pPr algn="ctr">
              <a:defRPr sz="6000" baseline="0">
                <a:solidFill>
                  <a:srgbClr val="879E3B"/>
                </a:solidFill>
                <a:latin typeface="Cinzel" panose="000005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C5251E1-758C-4407-8DE4-9CE68719533D}"/>
              </a:ext>
            </a:extLst>
          </p:cNvPr>
          <p:cNvSpPr>
            <a:spLocks noGrp="1"/>
          </p:cNvSpPr>
          <p:nvPr>
            <p:ph type="subTitle" idx="1"/>
          </p:nvPr>
        </p:nvSpPr>
        <p:spPr>
          <a:xfrm>
            <a:off x="1524000" y="3602038"/>
            <a:ext cx="9144000" cy="1655762"/>
          </a:xfrm>
        </p:spPr>
        <p:txBody>
          <a:bodyPr/>
          <a:lstStyle>
            <a:lvl1pPr marL="0" indent="0" algn="ctr">
              <a:buNone/>
              <a:defRPr sz="2400">
                <a:latin typeface="Slabo 13px" panose="02060503030505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67B89C6-D20F-4FDA-B258-E0DF9E06E13D}"/>
              </a:ext>
            </a:extLst>
          </p:cNvPr>
          <p:cNvSpPr>
            <a:spLocks noGrp="1"/>
          </p:cNvSpPr>
          <p:nvPr>
            <p:ph type="ftr" sz="quarter" idx="11"/>
          </p:nvPr>
        </p:nvSpPr>
        <p:spPr>
          <a:xfrm>
            <a:off x="167148" y="5909188"/>
            <a:ext cx="11867536" cy="812288"/>
          </a:xfrm>
        </p:spPr>
        <p:txBody>
          <a:bodyPr/>
          <a:lstStyle/>
          <a:p>
            <a:endParaRPr lang="en-US" dirty="0"/>
          </a:p>
        </p:txBody>
      </p:sp>
      <p:pic>
        <p:nvPicPr>
          <p:cNvPr id="10" name="Picture 9">
            <a:extLst>
              <a:ext uri="{FF2B5EF4-FFF2-40B4-BE49-F238E27FC236}">
                <a16:creationId xmlns:a16="http://schemas.microsoft.com/office/drawing/2014/main" id="{CB17691B-34B3-459F-9C9E-1C1AC1515E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pic>
        <p:nvPicPr>
          <p:cNvPr id="12" name="Picture 11">
            <a:extLst>
              <a:ext uri="{FF2B5EF4-FFF2-40B4-BE49-F238E27FC236}">
                <a16:creationId xmlns:a16="http://schemas.microsoft.com/office/drawing/2014/main" id="{99AF169E-9C7B-4E5B-9519-FA68616693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316" y="5560348"/>
            <a:ext cx="1200609" cy="1200609"/>
          </a:xfrm>
          <a:prstGeom prst="rect">
            <a:avLst/>
          </a:prstGeom>
        </p:spPr>
      </p:pic>
      <p:pic>
        <p:nvPicPr>
          <p:cNvPr id="14" name="Picture 13">
            <a:extLst>
              <a:ext uri="{FF2B5EF4-FFF2-40B4-BE49-F238E27FC236}">
                <a16:creationId xmlns:a16="http://schemas.microsoft.com/office/drawing/2014/main" id="{AB875342-2E72-465E-A37E-C6B7773C15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0" y="5623071"/>
            <a:ext cx="9261987" cy="1137886"/>
          </a:xfrm>
          <a:prstGeom prst="rect">
            <a:avLst/>
          </a:prstGeom>
        </p:spPr>
      </p:pic>
    </p:spTree>
    <p:extLst>
      <p:ext uri="{BB962C8B-B14F-4D97-AF65-F5344CB8AC3E}">
        <p14:creationId xmlns:p14="http://schemas.microsoft.com/office/powerpoint/2010/main" val="13855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D07D17-0A1A-49DB-B27C-829B47801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
        <p:nvSpPr>
          <p:cNvPr id="2" name="Title 1">
            <a:extLst>
              <a:ext uri="{FF2B5EF4-FFF2-40B4-BE49-F238E27FC236}">
                <a16:creationId xmlns:a16="http://schemas.microsoft.com/office/drawing/2014/main" id="{8F829F2A-6B2B-4A66-BF99-83C382C1A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603A7-486B-431B-8D75-1D981AAB4D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BBA49-6EED-445B-A62C-D139684EE8F6}"/>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5" name="Footer Placeholder 4">
            <a:extLst>
              <a:ext uri="{FF2B5EF4-FFF2-40B4-BE49-F238E27FC236}">
                <a16:creationId xmlns:a16="http://schemas.microsoft.com/office/drawing/2014/main" id="{0CA3AF40-A9E2-421D-866F-FB788C859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00997-F7C1-45C2-A8A2-227D4A164192}"/>
              </a:ext>
            </a:extLst>
          </p:cNvPr>
          <p:cNvSpPr>
            <a:spLocks noGrp="1"/>
          </p:cNvSpPr>
          <p:nvPr>
            <p:ph type="sldNum" sz="quarter" idx="12"/>
          </p:nvPr>
        </p:nvSpPr>
        <p:spPr/>
        <p:txBody>
          <a:bodyPr/>
          <a:lstStyle/>
          <a:p>
            <a:fld id="{4E50F6BD-5F2B-4093-9838-7DE27E6AB134}" type="slidenum">
              <a:rPr lang="en-US" smtClean="0"/>
              <a:t>‹#›</a:t>
            </a:fld>
            <a:endParaRPr lang="en-US"/>
          </a:p>
        </p:txBody>
      </p:sp>
    </p:spTree>
    <p:extLst>
      <p:ext uri="{BB962C8B-B14F-4D97-AF65-F5344CB8AC3E}">
        <p14:creationId xmlns:p14="http://schemas.microsoft.com/office/powerpoint/2010/main" val="427625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2E4B-746E-4E99-A0A3-3E9F0ACC2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5D6176-A840-4B57-AF13-3DE910DB0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B5DDB5-7DE7-48C5-8AEF-46B771FDFBA2}"/>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5" name="Footer Placeholder 4">
            <a:extLst>
              <a:ext uri="{FF2B5EF4-FFF2-40B4-BE49-F238E27FC236}">
                <a16:creationId xmlns:a16="http://schemas.microsoft.com/office/drawing/2014/main" id="{C4326E9C-AAAF-4059-97E1-3D8304E75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D050D-4387-4D08-AAAF-8B4A0D156102}"/>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7" name="Picture 6">
            <a:extLst>
              <a:ext uri="{FF2B5EF4-FFF2-40B4-BE49-F238E27FC236}">
                <a16:creationId xmlns:a16="http://schemas.microsoft.com/office/drawing/2014/main" id="{57FC2D81-EBD6-428A-976F-CB5F3F8EFD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127787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AAF7-E825-4719-88AE-ADDD053A8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E0AC7-56E5-435B-A92A-8733E7E8FA19}"/>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BD31A60-30F1-47EC-B881-C3156E1A49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FBE7C6-B0A1-4131-A367-A69DAD07D03B}"/>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6" name="Footer Placeholder 5">
            <a:extLst>
              <a:ext uri="{FF2B5EF4-FFF2-40B4-BE49-F238E27FC236}">
                <a16:creationId xmlns:a16="http://schemas.microsoft.com/office/drawing/2014/main" id="{27745B47-1A3A-4E29-AAAC-7D1EFB084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10D0E-092B-4F6E-85DD-7EB16500F70A}"/>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8" name="Picture 7">
            <a:extLst>
              <a:ext uri="{FF2B5EF4-FFF2-40B4-BE49-F238E27FC236}">
                <a16:creationId xmlns:a16="http://schemas.microsoft.com/office/drawing/2014/main" id="{6D656A34-328D-4188-A71C-E61F65761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308851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27EE-A1F9-4D4E-818F-74065F864E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93B09-C573-4125-8CAD-0A7484224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836F980-3CC9-428A-B62B-902D37C9267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B8E7C26-59AF-4E39-AB45-730F41606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07C4BF-5C19-4D61-A91E-87EBFACED7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0E08E5-70C4-451C-A46E-F6BF181733B3}"/>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8" name="Footer Placeholder 7">
            <a:extLst>
              <a:ext uri="{FF2B5EF4-FFF2-40B4-BE49-F238E27FC236}">
                <a16:creationId xmlns:a16="http://schemas.microsoft.com/office/drawing/2014/main" id="{29EF1036-5308-4F96-BB0C-4374076465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92ECFE-B12E-4EFD-8196-DFD81144FE09}"/>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10" name="Picture 9">
            <a:extLst>
              <a:ext uri="{FF2B5EF4-FFF2-40B4-BE49-F238E27FC236}">
                <a16:creationId xmlns:a16="http://schemas.microsoft.com/office/drawing/2014/main" id="{3C80D977-2CE5-446E-8BF6-3BA66D2DA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68414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DD7E-B55B-44E7-9C3F-8A5325C2E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BE0544-5777-422F-8822-DDB1B7C2F816}"/>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4" name="Footer Placeholder 3">
            <a:extLst>
              <a:ext uri="{FF2B5EF4-FFF2-40B4-BE49-F238E27FC236}">
                <a16:creationId xmlns:a16="http://schemas.microsoft.com/office/drawing/2014/main" id="{D5676336-F1DC-4C70-A492-8381B5653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CFA0C7-D0A8-4B16-A960-10A95298DD4D}"/>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6" name="Picture 5">
            <a:extLst>
              <a:ext uri="{FF2B5EF4-FFF2-40B4-BE49-F238E27FC236}">
                <a16:creationId xmlns:a16="http://schemas.microsoft.com/office/drawing/2014/main" id="{99F3ECD4-3087-441A-92AC-99AB486DB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199788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816ED-77EF-4287-8A96-2BA8C44EBD44}"/>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3" name="Footer Placeholder 2">
            <a:extLst>
              <a:ext uri="{FF2B5EF4-FFF2-40B4-BE49-F238E27FC236}">
                <a16:creationId xmlns:a16="http://schemas.microsoft.com/office/drawing/2014/main" id="{D60604B0-F655-4C15-99F4-C3877D7B3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923A70-1E93-43AE-82BF-DA20F8B7110A}"/>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5" name="Picture 4">
            <a:extLst>
              <a:ext uri="{FF2B5EF4-FFF2-40B4-BE49-F238E27FC236}">
                <a16:creationId xmlns:a16="http://schemas.microsoft.com/office/drawing/2014/main" id="{75DA62AA-112B-41C4-85CE-E2EC871F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346138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3A8E-4FFE-4302-9904-BE5797C88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43C45-EFFF-4748-B0F4-967A934C1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8FF58-1073-4D94-A2FB-AD1402E71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513D09-BFCD-4395-ABCC-07630491A90B}"/>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6" name="Footer Placeholder 5">
            <a:extLst>
              <a:ext uri="{FF2B5EF4-FFF2-40B4-BE49-F238E27FC236}">
                <a16:creationId xmlns:a16="http://schemas.microsoft.com/office/drawing/2014/main" id="{7C4B6FD0-ACC1-41A1-9BE7-ADEEF257C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5BB76-1812-4107-B3C2-38F7C9BC7DE9}"/>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8" name="Picture 7">
            <a:extLst>
              <a:ext uri="{FF2B5EF4-FFF2-40B4-BE49-F238E27FC236}">
                <a16:creationId xmlns:a16="http://schemas.microsoft.com/office/drawing/2014/main" id="{3B25BAAA-0C2E-4598-A4EB-E2CFD7868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11746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AAA0-D57C-4800-9E73-68817D825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BCAC3E-04F0-48C5-9B5C-3DD15B1A2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5952DC-2EA0-4BA0-B2BD-AEAA3B8F4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311ACA-0059-4496-824D-7933F645B7E2}"/>
              </a:ext>
            </a:extLst>
          </p:cNvPr>
          <p:cNvSpPr>
            <a:spLocks noGrp="1"/>
          </p:cNvSpPr>
          <p:nvPr>
            <p:ph type="dt" sz="half" idx="10"/>
          </p:nvPr>
        </p:nvSpPr>
        <p:spPr/>
        <p:txBody>
          <a:bodyPr/>
          <a:lstStyle/>
          <a:p>
            <a:fld id="{DC592A63-09FA-4BB0-BDCC-9C51B6417492}" type="datetimeFigureOut">
              <a:rPr lang="en-US" smtClean="0"/>
              <a:t>7/11/2018</a:t>
            </a:fld>
            <a:endParaRPr lang="en-US"/>
          </a:p>
        </p:txBody>
      </p:sp>
      <p:sp>
        <p:nvSpPr>
          <p:cNvPr id="6" name="Footer Placeholder 5">
            <a:extLst>
              <a:ext uri="{FF2B5EF4-FFF2-40B4-BE49-F238E27FC236}">
                <a16:creationId xmlns:a16="http://schemas.microsoft.com/office/drawing/2014/main" id="{A666549B-125B-4CE5-83BE-61E61C521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72EDA-31BD-4804-9141-E47043D61808}"/>
              </a:ext>
            </a:extLst>
          </p:cNvPr>
          <p:cNvSpPr>
            <a:spLocks noGrp="1"/>
          </p:cNvSpPr>
          <p:nvPr>
            <p:ph type="sldNum" sz="quarter" idx="12"/>
          </p:nvPr>
        </p:nvSpPr>
        <p:spPr/>
        <p:txBody>
          <a:bodyPr/>
          <a:lstStyle/>
          <a:p>
            <a:fld id="{4E50F6BD-5F2B-4093-9838-7DE27E6AB134}" type="slidenum">
              <a:rPr lang="en-US" smtClean="0"/>
              <a:t>‹#›</a:t>
            </a:fld>
            <a:endParaRPr lang="en-US"/>
          </a:p>
        </p:txBody>
      </p:sp>
      <p:pic>
        <p:nvPicPr>
          <p:cNvPr id="8" name="Picture 7">
            <a:extLst>
              <a:ext uri="{FF2B5EF4-FFF2-40B4-BE49-F238E27FC236}">
                <a16:creationId xmlns:a16="http://schemas.microsoft.com/office/drawing/2014/main" id="{F3EFF5C6-5DA4-46F9-AF04-151F31207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227066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627CD-730E-472E-8693-93BFC8037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DBA9001-847C-47DF-8D4D-052D35286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5F3670-E59E-4EE7-B8A6-D3E7049D9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92A63-09FA-4BB0-BDCC-9C51B6417492}" type="datetimeFigureOut">
              <a:rPr lang="en-US" smtClean="0"/>
              <a:t>7/11/2018</a:t>
            </a:fld>
            <a:endParaRPr lang="en-US"/>
          </a:p>
        </p:txBody>
      </p:sp>
      <p:sp>
        <p:nvSpPr>
          <p:cNvPr id="5" name="Footer Placeholder 4">
            <a:extLst>
              <a:ext uri="{FF2B5EF4-FFF2-40B4-BE49-F238E27FC236}">
                <a16:creationId xmlns:a16="http://schemas.microsoft.com/office/drawing/2014/main" id="{B11623A6-1CB0-4789-A5AF-1F8EEA2EC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B49E8-6F08-4286-A6E1-A959A9555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0F6BD-5F2B-4093-9838-7DE27E6AB134}" type="slidenum">
              <a:rPr lang="en-US" smtClean="0"/>
              <a:t>‹#›</a:t>
            </a:fld>
            <a:endParaRPr lang="en-US"/>
          </a:p>
        </p:txBody>
      </p:sp>
      <p:pic>
        <p:nvPicPr>
          <p:cNvPr id="7" name="Picture 6">
            <a:extLst>
              <a:ext uri="{FF2B5EF4-FFF2-40B4-BE49-F238E27FC236}">
                <a16:creationId xmlns:a16="http://schemas.microsoft.com/office/drawing/2014/main" id="{4B9273C3-D9B7-4BF8-AC2C-233191CEA21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59233" y="5516103"/>
            <a:ext cx="1065619" cy="1205373"/>
          </a:xfrm>
          <a:prstGeom prst="rect">
            <a:avLst/>
          </a:prstGeom>
        </p:spPr>
      </p:pic>
    </p:spTree>
    <p:extLst>
      <p:ext uri="{BB962C8B-B14F-4D97-AF65-F5344CB8AC3E}">
        <p14:creationId xmlns:p14="http://schemas.microsoft.com/office/powerpoint/2010/main" val="86908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baseline="0">
          <a:solidFill>
            <a:srgbClr val="60483C"/>
          </a:solidFill>
          <a:latin typeface="Cinzel"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labo 13px" panose="020605030305050204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labo 13px" panose="020605030305050204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labo 13px" panose="020605030305050204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labo 13px" panose="020605030305050204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labo 13px" panose="020605030305050204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C63C-EC35-4BD1-A43B-188885107AA7}"/>
              </a:ext>
            </a:extLst>
          </p:cNvPr>
          <p:cNvSpPr>
            <a:spLocks noGrp="1"/>
          </p:cNvSpPr>
          <p:nvPr>
            <p:ph type="ctrTitle"/>
          </p:nvPr>
        </p:nvSpPr>
        <p:spPr>
          <a:xfrm>
            <a:off x="1524000" y="930442"/>
            <a:ext cx="9144000" cy="1909011"/>
          </a:xfrm>
        </p:spPr>
        <p:txBody>
          <a:bodyPr/>
          <a:lstStyle/>
          <a:p>
            <a:r>
              <a:rPr lang="en-US" dirty="0"/>
              <a:t>Salvation:</a:t>
            </a:r>
            <a:br>
              <a:rPr lang="en-US" dirty="0"/>
            </a:br>
            <a:r>
              <a:rPr lang="en-US" dirty="0"/>
              <a:t>Therapy, Cure, and Health</a:t>
            </a:r>
          </a:p>
        </p:txBody>
      </p:sp>
      <p:sp>
        <p:nvSpPr>
          <p:cNvPr id="3" name="Subtitle 2">
            <a:extLst>
              <a:ext uri="{FF2B5EF4-FFF2-40B4-BE49-F238E27FC236}">
                <a16:creationId xmlns:a16="http://schemas.microsoft.com/office/drawing/2014/main" id="{0654278E-AA26-4F2E-A1E2-DEB737F1CD1F}"/>
              </a:ext>
            </a:extLst>
          </p:cNvPr>
          <p:cNvSpPr>
            <a:spLocks noGrp="1"/>
          </p:cNvSpPr>
          <p:nvPr>
            <p:ph type="subTitle" idx="1"/>
          </p:nvPr>
        </p:nvSpPr>
        <p:spPr>
          <a:xfrm>
            <a:off x="1524000" y="2999874"/>
            <a:ext cx="9144000" cy="2257926"/>
          </a:xfrm>
        </p:spPr>
        <p:txBody>
          <a:bodyPr>
            <a:normAutofit/>
          </a:bodyPr>
          <a:lstStyle/>
          <a:p>
            <a:r>
              <a:rPr lang="en-US" sz="3600" b="1" dirty="0"/>
              <a:t>Mark 3:9-10; 5:21-43</a:t>
            </a:r>
          </a:p>
          <a:p>
            <a:r>
              <a:rPr lang="en-US" sz="3600" b="1" dirty="0"/>
              <a:t>June 24, 2018</a:t>
            </a:r>
          </a:p>
          <a:p>
            <a:r>
              <a:rPr lang="en-US" sz="3600" b="1" dirty="0"/>
              <a:t>Paul D. Leichty</a:t>
            </a:r>
          </a:p>
        </p:txBody>
      </p:sp>
    </p:spTree>
    <p:extLst>
      <p:ext uri="{BB962C8B-B14F-4D97-AF65-F5344CB8AC3E}">
        <p14:creationId xmlns:p14="http://schemas.microsoft.com/office/powerpoint/2010/main" val="2938937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Word #2: Restore, cure</a:t>
            </a:r>
          </a:p>
        </p:txBody>
      </p:sp>
      <p:graphicFrame>
        <p:nvGraphicFramePr>
          <p:cNvPr id="4" name="Content Placeholder 3">
            <a:extLst>
              <a:ext uri="{FF2B5EF4-FFF2-40B4-BE49-F238E27FC236}">
                <a16:creationId xmlns:a16="http://schemas.microsoft.com/office/drawing/2014/main" id="{42FAE8D0-4709-435F-A48C-5210A59CA206}"/>
              </a:ext>
            </a:extLst>
          </p:cNvPr>
          <p:cNvGraphicFramePr>
            <a:graphicFrameLocks noGrp="1"/>
          </p:cNvGraphicFramePr>
          <p:nvPr>
            <p:ph idx="1"/>
            <p:extLst>
              <p:ext uri="{D42A27DB-BD31-4B8C-83A1-F6EECF244321}">
                <p14:modId xmlns:p14="http://schemas.microsoft.com/office/powerpoint/2010/main" val="3795116055"/>
              </p:ext>
            </p:extLst>
          </p:nvPr>
        </p:nvGraphicFramePr>
        <p:xfrm>
          <a:off x="838200" y="1825624"/>
          <a:ext cx="2690061" cy="3595906"/>
        </p:xfrm>
        <a:graphic>
          <a:graphicData uri="http://schemas.openxmlformats.org/drawingml/2006/table">
            <a:tbl>
              <a:tblPr bandCol="1">
                <a:tableStyleId>{10A1B5D5-9B99-4C35-A422-299274C87663}</a:tableStyleId>
              </a:tblPr>
              <a:tblGrid>
                <a:gridCol w="2690061">
                  <a:extLst>
                    <a:ext uri="{9D8B030D-6E8A-4147-A177-3AD203B41FA5}">
                      <a16:colId xmlns:a16="http://schemas.microsoft.com/office/drawing/2014/main" val="252294754"/>
                    </a:ext>
                  </a:extLst>
                </a:gridCol>
              </a:tblGrid>
              <a:tr h="684029">
                <a:tc>
                  <a:txBody>
                    <a:bodyPr/>
                    <a:lstStyle/>
                    <a:p>
                      <a:pPr algn="l" fontAlgn="b"/>
                      <a:r>
                        <a:rPr lang="en-US" sz="2800" b="0" i="0" u="none" strike="noStrike" dirty="0">
                          <a:solidFill>
                            <a:srgbClr val="000000"/>
                          </a:solidFill>
                          <a:effectLst/>
                          <a:latin typeface="Calibri" panose="020F0502020204030204" pitchFamily="34" charset="0"/>
                        </a:rPr>
                        <a:t>Mark 5:29</a:t>
                      </a:r>
                    </a:p>
                  </a:txBody>
                  <a:tcPr marL="6350" marR="6350" marT="6350" marB="0" anchor="b"/>
                </a:tc>
                <a:extLst>
                  <a:ext uri="{0D108BD9-81ED-4DB2-BD59-A6C34878D82A}">
                    <a16:rowId xmlns:a16="http://schemas.microsoft.com/office/drawing/2014/main" val="890869301"/>
                  </a:ext>
                </a:extLst>
              </a:tr>
              <a:tr h="684029">
                <a:tc>
                  <a:txBody>
                    <a:bodyPr/>
                    <a:lstStyle/>
                    <a:p>
                      <a:pPr algn="l" fontAlgn="b"/>
                      <a:r>
                        <a:rPr lang="el-GR" sz="2800" b="0" i="0" u="none" strike="noStrike">
                          <a:solidFill>
                            <a:srgbClr val="000000"/>
                          </a:solidFill>
                          <a:effectLst/>
                          <a:latin typeface="Calibri" panose="020F0502020204030204" pitchFamily="34" charset="0"/>
                        </a:rPr>
                        <a:t>ἰάομαι</a:t>
                      </a:r>
                    </a:p>
                  </a:txBody>
                  <a:tcPr marL="6350" marR="6350" marT="6350" marB="0" anchor="b"/>
                </a:tc>
                <a:extLst>
                  <a:ext uri="{0D108BD9-81ED-4DB2-BD59-A6C34878D82A}">
                    <a16:rowId xmlns:a16="http://schemas.microsoft.com/office/drawing/2014/main" val="3893723781"/>
                  </a:ext>
                </a:extLst>
              </a:tr>
              <a:tr h="684029">
                <a:tc>
                  <a:txBody>
                    <a:bodyPr/>
                    <a:lstStyle/>
                    <a:p>
                      <a:pPr algn="l" fontAlgn="b"/>
                      <a:r>
                        <a:rPr lang="en-US" sz="2800" b="0" i="0" u="none" strike="noStrike">
                          <a:solidFill>
                            <a:srgbClr val="000000"/>
                          </a:solidFill>
                          <a:effectLst/>
                          <a:latin typeface="Calibri" panose="020F0502020204030204" pitchFamily="34" charset="0"/>
                        </a:rPr>
                        <a:t>iaomai</a:t>
                      </a:r>
                    </a:p>
                  </a:txBody>
                  <a:tcPr marL="6350" marR="6350" marT="6350" marB="0" anchor="b"/>
                </a:tc>
                <a:extLst>
                  <a:ext uri="{0D108BD9-81ED-4DB2-BD59-A6C34878D82A}">
                    <a16:rowId xmlns:a16="http://schemas.microsoft.com/office/drawing/2014/main" val="2985649142"/>
                  </a:ext>
                </a:extLst>
              </a:tr>
              <a:tr h="684029">
                <a:tc>
                  <a:txBody>
                    <a:bodyPr/>
                    <a:lstStyle/>
                    <a:p>
                      <a:pPr algn="l" fontAlgn="b"/>
                      <a:r>
                        <a:rPr lang="en-US" sz="2800" b="0" i="0" u="none" strike="noStrike">
                          <a:solidFill>
                            <a:srgbClr val="000000"/>
                          </a:solidFill>
                          <a:effectLst/>
                          <a:latin typeface="Calibri" panose="020F0502020204030204" pitchFamily="34" charset="0"/>
                        </a:rPr>
                        <a:t>iatrogenic</a:t>
                      </a:r>
                    </a:p>
                  </a:txBody>
                  <a:tcPr marL="6350" marR="6350" marT="6350" marB="0" anchor="b"/>
                </a:tc>
                <a:extLst>
                  <a:ext uri="{0D108BD9-81ED-4DB2-BD59-A6C34878D82A}">
                    <a16:rowId xmlns:a16="http://schemas.microsoft.com/office/drawing/2014/main" val="3564402870"/>
                  </a:ext>
                </a:extLst>
              </a:tr>
              <a:tr h="684029">
                <a:tc>
                  <a:txBody>
                    <a:bodyPr/>
                    <a:lstStyle/>
                    <a:p>
                      <a:pPr algn="l" fontAlgn="b"/>
                      <a:r>
                        <a:rPr lang="en-US" sz="2800" b="0" i="0" u="none" strike="noStrike" dirty="0">
                          <a:solidFill>
                            <a:srgbClr val="000000"/>
                          </a:solidFill>
                          <a:effectLst/>
                          <a:latin typeface="Calibri" panose="020F0502020204030204" pitchFamily="34" charset="0"/>
                        </a:rPr>
                        <a:t>restore, cure, heal, make whole</a:t>
                      </a:r>
                    </a:p>
                  </a:txBody>
                  <a:tcPr marL="6350" marR="6350" marT="6350" marB="0" anchor="b"/>
                </a:tc>
                <a:extLst>
                  <a:ext uri="{0D108BD9-81ED-4DB2-BD59-A6C34878D82A}">
                    <a16:rowId xmlns:a16="http://schemas.microsoft.com/office/drawing/2014/main" val="1625696635"/>
                  </a:ext>
                </a:extLst>
              </a:tr>
            </a:tbl>
          </a:graphicData>
        </a:graphic>
      </p:graphicFrame>
      <p:sp>
        <p:nvSpPr>
          <p:cNvPr id="3" name="TextBox 2">
            <a:extLst>
              <a:ext uri="{FF2B5EF4-FFF2-40B4-BE49-F238E27FC236}">
                <a16:creationId xmlns:a16="http://schemas.microsoft.com/office/drawing/2014/main" id="{6DA77BA8-8DA8-4FCD-AF05-37FDC614D8E4}"/>
              </a:ext>
            </a:extLst>
          </p:cNvPr>
          <p:cNvSpPr txBox="1"/>
          <p:nvPr/>
        </p:nvSpPr>
        <p:spPr>
          <a:xfrm>
            <a:off x="3926542" y="1825624"/>
            <a:ext cx="6710147" cy="1384995"/>
          </a:xfrm>
          <a:prstGeom prst="rect">
            <a:avLst/>
          </a:prstGeom>
          <a:noFill/>
        </p:spPr>
        <p:txBody>
          <a:bodyPr wrap="square" rtlCol="0">
            <a:spAutoFit/>
          </a:bodyPr>
          <a:lstStyle/>
          <a:p>
            <a:pPr marL="285750" indent="-285750">
              <a:buFont typeface="Arial" panose="020B0604020202020204" pitchFamily="34" charset="0"/>
              <a:buChar char="•"/>
            </a:pPr>
            <a:r>
              <a:rPr lang="en-US" sz="2800" i="1" dirty="0"/>
              <a:t>[</a:t>
            </a:r>
            <a:r>
              <a:rPr lang="en-US" sz="2800" i="1" dirty="0" err="1"/>
              <a:t>iaomai</a:t>
            </a:r>
            <a:r>
              <a:rPr lang="en-US" sz="2800" i="1" dirty="0"/>
              <a:t>]</a:t>
            </a:r>
            <a:r>
              <a:rPr lang="en-US" sz="2800" dirty="0"/>
              <a:t> means to </a:t>
            </a:r>
            <a:r>
              <a:rPr lang="en-US" sz="2800" u="sng" dirty="0"/>
              <a:t>cure</a:t>
            </a:r>
            <a:r>
              <a:rPr lang="en-US" sz="2800" dirty="0"/>
              <a:t> or </a:t>
            </a:r>
            <a:r>
              <a:rPr lang="en-US" sz="2800" u="sng" dirty="0"/>
              <a:t>restore</a:t>
            </a:r>
            <a:r>
              <a:rPr lang="en-US" sz="2800" dirty="0"/>
              <a:t>, to bring </a:t>
            </a:r>
            <a:r>
              <a:rPr lang="en-US" sz="2800" u="sng" dirty="0"/>
              <a:t>freedom</a:t>
            </a:r>
            <a:r>
              <a:rPr lang="en-US" sz="2800" dirty="0"/>
              <a:t> from the suffering of the disease or condition. </a:t>
            </a:r>
          </a:p>
        </p:txBody>
      </p:sp>
      <p:pic>
        <p:nvPicPr>
          <p:cNvPr id="6" name="Picture 5" descr="A person posing for the camera&#10;&#10;Description generated with high confidence">
            <a:extLst>
              <a:ext uri="{FF2B5EF4-FFF2-40B4-BE49-F238E27FC236}">
                <a16:creationId xmlns:a16="http://schemas.microsoft.com/office/drawing/2014/main" id="{3C435536-369C-424A-B619-B8C2ED016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660106" y="3019566"/>
            <a:ext cx="3976583" cy="2982437"/>
          </a:xfrm>
          <a:prstGeom prst="rect">
            <a:avLst/>
          </a:prstGeom>
        </p:spPr>
      </p:pic>
      <p:sp>
        <p:nvSpPr>
          <p:cNvPr id="7" name="TextBox 6">
            <a:extLst>
              <a:ext uri="{FF2B5EF4-FFF2-40B4-BE49-F238E27FC236}">
                <a16:creationId xmlns:a16="http://schemas.microsoft.com/office/drawing/2014/main" id="{865BF7B0-BB68-426B-91AF-40F59DF30FEF}"/>
              </a:ext>
            </a:extLst>
          </p:cNvPr>
          <p:cNvSpPr txBox="1"/>
          <p:nvPr/>
        </p:nvSpPr>
        <p:spPr>
          <a:xfrm>
            <a:off x="3926542" y="3328649"/>
            <a:ext cx="2690061" cy="2092881"/>
          </a:xfrm>
          <a:prstGeom prst="rect">
            <a:avLst/>
          </a:prstGeom>
          <a:noFill/>
        </p:spPr>
        <p:txBody>
          <a:bodyPr wrap="square" rtlCol="0">
            <a:spAutoFit/>
          </a:bodyPr>
          <a:lstStyle/>
          <a:p>
            <a:pPr marL="457200" indent="-457200">
              <a:buFont typeface="Arial" panose="020B0604020202020204" pitchFamily="34" charset="0"/>
              <a:buChar char="•"/>
            </a:pPr>
            <a:r>
              <a:rPr lang="en-US" sz="2800" dirty="0"/>
              <a:t>Restore to health = Restore to community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7723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5:34</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8029319" y="917725"/>
            <a:ext cx="3424739" cy="4852362"/>
          </a:xfrm>
        </p:spPr>
        <p:txBody>
          <a:bodyPr anchor="ctr">
            <a:normAutofit/>
          </a:bodyPr>
          <a:lstStyle/>
          <a:p>
            <a:pPr marL="0" indent="0">
              <a:buNone/>
            </a:pPr>
            <a:r>
              <a:rPr lang="en-US" dirty="0">
                <a:solidFill>
                  <a:srgbClr val="FFFFFF"/>
                </a:solidFill>
              </a:rPr>
              <a:t>[Jesus] said to her, “Daughter, your faith has made you well; go in peace, and </a:t>
            </a:r>
            <a:r>
              <a:rPr lang="en-US" b="1" dirty="0">
                <a:solidFill>
                  <a:schemeClr val="accent6">
                    <a:lumMod val="75000"/>
                  </a:schemeClr>
                </a:solidFill>
              </a:rPr>
              <a:t>be healed</a:t>
            </a:r>
            <a:r>
              <a:rPr lang="en-US" dirty="0">
                <a:solidFill>
                  <a:srgbClr val="FFFFFF"/>
                </a:solidFill>
              </a:rPr>
              <a:t> of your disease.”(NRSV)</a:t>
            </a:r>
          </a:p>
          <a:p>
            <a:pPr marL="0" indent="0">
              <a:buNone/>
            </a:pPr>
            <a:endParaRPr lang="en-US" sz="2000" b="1" dirty="0">
              <a:solidFill>
                <a:schemeClr val="accent6"/>
              </a:solidFill>
            </a:endParaRPr>
          </a:p>
          <a:p>
            <a:pPr marL="0" indent="0">
              <a:buNone/>
            </a:pPr>
            <a:r>
              <a:rPr lang="el-GR" sz="2000" b="1" dirty="0">
                <a:solidFill>
                  <a:schemeClr val="accent6"/>
                </a:solidFill>
              </a:rPr>
              <a:t>[ὑγιής </a:t>
            </a:r>
            <a:r>
              <a:rPr lang="en-US" sz="2000" b="1" dirty="0" err="1">
                <a:solidFill>
                  <a:schemeClr val="accent6"/>
                </a:solidFill>
              </a:rPr>
              <a:t>hygiēs</a:t>
            </a:r>
            <a:r>
              <a:rPr lang="en-US" sz="2000" b="1" dirty="0">
                <a:solidFill>
                  <a:schemeClr val="accent6"/>
                </a:solidFill>
              </a:rPr>
              <a:t>]  </a:t>
            </a:r>
          </a:p>
          <a:p>
            <a:pPr marL="0" indent="0">
              <a:buNone/>
            </a:pPr>
            <a:endParaRPr lang="en-US" sz="2000" dirty="0">
              <a:solidFill>
                <a:srgbClr val="FFFFFF"/>
              </a:solidFill>
            </a:endParaRPr>
          </a:p>
        </p:txBody>
      </p:sp>
      <p:pic>
        <p:nvPicPr>
          <p:cNvPr id="7" name="Picture 6" descr="Woman reaching for the tassels on Jesus' garment&#10;© Howard Lyon. Used with permission of Howard Lyon Fine Art. www.howardlyon.com">
            <a:extLst>
              <a:ext uri="{FF2B5EF4-FFF2-40B4-BE49-F238E27FC236}">
                <a16:creationId xmlns:a16="http://schemas.microsoft.com/office/drawing/2014/main" id="{787807C3-B648-42A3-8E7C-165BCA7AB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1" y="321732"/>
            <a:ext cx="7058307" cy="4364386"/>
          </a:xfrm>
          <a:prstGeom prst="rect">
            <a:avLst/>
          </a:prstGeom>
        </p:spPr>
      </p:pic>
      <p:sp>
        <p:nvSpPr>
          <p:cNvPr id="8" name="Title 1">
            <a:extLst>
              <a:ext uri="{FF2B5EF4-FFF2-40B4-BE49-F238E27FC236}">
                <a16:creationId xmlns:a16="http://schemas.microsoft.com/office/drawing/2014/main" id="{D3C626FE-D299-40A9-AEEC-25E8FDC92E93}"/>
              </a:ext>
            </a:extLst>
          </p:cNvPr>
          <p:cNvSpPr txBox="1">
            <a:spLocks/>
          </p:cNvSpPr>
          <p:nvPr/>
        </p:nvSpPr>
        <p:spPr>
          <a:xfrm>
            <a:off x="505192" y="4724926"/>
            <a:ext cx="5590808" cy="10244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baseline="0">
                <a:solidFill>
                  <a:srgbClr val="60483C"/>
                </a:solidFill>
                <a:latin typeface="Cinzel" panose="00000500000000000000" pitchFamily="2" charset="0"/>
                <a:ea typeface="+mj-ea"/>
                <a:cs typeface="+mj-cs"/>
              </a:defRPr>
            </a:lvl1pPr>
          </a:lstStyle>
          <a:p>
            <a:r>
              <a:rPr lang="en-US" dirty="0">
                <a:solidFill>
                  <a:srgbClr val="FFFFFF"/>
                </a:solidFill>
              </a:rPr>
              <a:t>© Howard Lyon. Used with permission of Howard Lyon Fine Art. www.howardlyon.com</a:t>
            </a:r>
          </a:p>
        </p:txBody>
      </p:sp>
    </p:spTree>
    <p:extLst>
      <p:ext uri="{BB962C8B-B14F-4D97-AF65-F5344CB8AC3E}">
        <p14:creationId xmlns:p14="http://schemas.microsoft.com/office/powerpoint/2010/main" val="79185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Word #3: Health, hygiene</a:t>
            </a:r>
          </a:p>
        </p:txBody>
      </p:sp>
      <p:graphicFrame>
        <p:nvGraphicFramePr>
          <p:cNvPr id="4" name="Content Placeholder 3">
            <a:extLst>
              <a:ext uri="{FF2B5EF4-FFF2-40B4-BE49-F238E27FC236}">
                <a16:creationId xmlns:a16="http://schemas.microsoft.com/office/drawing/2014/main" id="{42FAE8D0-4709-435F-A48C-5210A59CA206}"/>
              </a:ext>
            </a:extLst>
          </p:cNvPr>
          <p:cNvGraphicFramePr>
            <a:graphicFrameLocks noGrp="1"/>
          </p:cNvGraphicFramePr>
          <p:nvPr>
            <p:ph idx="1"/>
            <p:extLst>
              <p:ext uri="{D42A27DB-BD31-4B8C-83A1-F6EECF244321}">
                <p14:modId xmlns:p14="http://schemas.microsoft.com/office/powerpoint/2010/main" val="1933357171"/>
              </p:ext>
            </p:extLst>
          </p:nvPr>
        </p:nvGraphicFramePr>
        <p:xfrm>
          <a:off x="838200" y="1825624"/>
          <a:ext cx="2690061" cy="3595906"/>
        </p:xfrm>
        <a:graphic>
          <a:graphicData uri="http://schemas.openxmlformats.org/drawingml/2006/table">
            <a:tbl>
              <a:tblPr bandCol="1">
                <a:tableStyleId>{10A1B5D5-9B99-4C35-A422-299274C87663}</a:tableStyleId>
              </a:tblPr>
              <a:tblGrid>
                <a:gridCol w="2690061">
                  <a:extLst>
                    <a:ext uri="{9D8B030D-6E8A-4147-A177-3AD203B41FA5}">
                      <a16:colId xmlns:a16="http://schemas.microsoft.com/office/drawing/2014/main" val="252294754"/>
                    </a:ext>
                  </a:extLst>
                </a:gridCol>
              </a:tblGrid>
              <a:tr h="684029">
                <a:tc>
                  <a:txBody>
                    <a:bodyPr/>
                    <a:lstStyle/>
                    <a:p>
                      <a:pPr algn="l" fontAlgn="b"/>
                      <a:r>
                        <a:rPr lang="en-US" sz="2800" b="0" i="0" u="none" strike="noStrike" dirty="0">
                          <a:solidFill>
                            <a:srgbClr val="000000"/>
                          </a:solidFill>
                          <a:effectLst/>
                          <a:latin typeface="Calibri" panose="020F0502020204030204" pitchFamily="34" charset="0"/>
                        </a:rPr>
                        <a:t>Mark 5:34</a:t>
                      </a:r>
                    </a:p>
                  </a:txBody>
                  <a:tcPr marL="6350" marR="6350" marT="6350" marB="0" anchor="b"/>
                </a:tc>
                <a:extLst>
                  <a:ext uri="{0D108BD9-81ED-4DB2-BD59-A6C34878D82A}">
                    <a16:rowId xmlns:a16="http://schemas.microsoft.com/office/drawing/2014/main" val="890869301"/>
                  </a:ext>
                </a:extLst>
              </a:tr>
              <a:tr h="684029">
                <a:tc>
                  <a:txBody>
                    <a:bodyPr/>
                    <a:lstStyle/>
                    <a:p>
                      <a:pPr algn="l" fontAlgn="b"/>
                      <a:r>
                        <a:rPr lang="el-GR" sz="2800" b="0" i="0" u="none" strike="noStrike">
                          <a:solidFill>
                            <a:srgbClr val="000000"/>
                          </a:solidFill>
                          <a:effectLst/>
                          <a:latin typeface="Calibri" panose="020F0502020204030204" pitchFamily="34" charset="0"/>
                        </a:rPr>
                        <a:t>ὑγιής </a:t>
                      </a:r>
                    </a:p>
                  </a:txBody>
                  <a:tcPr marL="6350" marR="6350" marT="6350" marB="0" anchor="b"/>
                </a:tc>
                <a:extLst>
                  <a:ext uri="{0D108BD9-81ED-4DB2-BD59-A6C34878D82A}">
                    <a16:rowId xmlns:a16="http://schemas.microsoft.com/office/drawing/2014/main" val="3893723781"/>
                  </a:ext>
                </a:extLst>
              </a:tr>
              <a:tr h="684029">
                <a:tc>
                  <a:txBody>
                    <a:bodyPr/>
                    <a:lstStyle/>
                    <a:p>
                      <a:pPr algn="l" fontAlgn="b"/>
                      <a:r>
                        <a:rPr lang="en-US" sz="2800" b="0" i="0" u="none" strike="noStrike">
                          <a:solidFill>
                            <a:srgbClr val="000000"/>
                          </a:solidFill>
                          <a:effectLst/>
                          <a:latin typeface="Calibri" panose="020F0502020204030204" pitchFamily="34" charset="0"/>
                        </a:rPr>
                        <a:t>hygiēs</a:t>
                      </a:r>
                    </a:p>
                  </a:txBody>
                  <a:tcPr marL="6350" marR="6350" marT="6350" marB="0" anchor="b"/>
                </a:tc>
                <a:extLst>
                  <a:ext uri="{0D108BD9-81ED-4DB2-BD59-A6C34878D82A}">
                    <a16:rowId xmlns:a16="http://schemas.microsoft.com/office/drawing/2014/main" val="2985649142"/>
                  </a:ext>
                </a:extLst>
              </a:tr>
              <a:tr h="684029">
                <a:tc>
                  <a:txBody>
                    <a:bodyPr/>
                    <a:lstStyle/>
                    <a:p>
                      <a:pPr algn="l" fontAlgn="b"/>
                      <a:r>
                        <a:rPr lang="en-US" sz="2800" b="0" i="0" u="none" strike="noStrike">
                          <a:solidFill>
                            <a:srgbClr val="000000"/>
                          </a:solidFill>
                          <a:effectLst/>
                          <a:latin typeface="Calibri" panose="020F0502020204030204" pitchFamily="34" charset="0"/>
                        </a:rPr>
                        <a:t>hygiene</a:t>
                      </a:r>
                    </a:p>
                  </a:txBody>
                  <a:tcPr marL="6350" marR="6350" marT="6350" marB="0" anchor="b"/>
                </a:tc>
                <a:extLst>
                  <a:ext uri="{0D108BD9-81ED-4DB2-BD59-A6C34878D82A}">
                    <a16:rowId xmlns:a16="http://schemas.microsoft.com/office/drawing/2014/main" val="3564402870"/>
                  </a:ext>
                </a:extLst>
              </a:tr>
              <a:tr h="684029">
                <a:tc>
                  <a:txBody>
                    <a:bodyPr/>
                    <a:lstStyle/>
                    <a:p>
                      <a:pPr algn="l" fontAlgn="b"/>
                      <a:r>
                        <a:rPr lang="en-US" sz="2800" b="0" i="0" u="none" strike="noStrike" dirty="0">
                          <a:solidFill>
                            <a:srgbClr val="000000"/>
                          </a:solidFill>
                          <a:effectLst/>
                          <a:latin typeface="Calibri" panose="020F0502020204030204" pitchFamily="34" charset="0"/>
                        </a:rPr>
                        <a:t>healthy, well, sound, whole.</a:t>
                      </a:r>
                    </a:p>
                  </a:txBody>
                  <a:tcPr marL="6350" marR="6350" marT="6350" marB="0" anchor="b"/>
                </a:tc>
                <a:extLst>
                  <a:ext uri="{0D108BD9-81ED-4DB2-BD59-A6C34878D82A}">
                    <a16:rowId xmlns:a16="http://schemas.microsoft.com/office/drawing/2014/main" val="1625696635"/>
                  </a:ext>
                </a:extLst>
              </a:tr>
            </a:tbl>
          </a:graphicData>
        </a:graphic>
      </p:graphicFrame>
      <p:sp>
        <p:nvSpPr>
          <p:cNvPr id="3" name="TextBox 2">
            <a:extLst>
              <a:ext uri="{FF2B5EF4-FFF2-40B4-BE49-F238E27FC236}">
                <a16:creationId xmlns:a16="http://schemas.microsoft.com/office/drawing/2014/main" id="{A1DD3726-D587-42B3-A9E3-894E76487EFD}"/>
              </a:ext>
            </a:extLst>
          </p:cNvPr>
          <p:cNvSpPr txBox="1"/>
          <p:nvPr/>
        </p:nvSpPr>
        <p:spPr>
          <a:xfrm>
            <a:off x="3905026" y="2000922"/>
            <a:ext cx="755186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Hygienics - “the science that deals with the promotion and preservation of health.”</a:t>
            </a:r>
          </a:p>
          <a:p>
            <a:pPr marL="457200" indent="-457200">
              <a:buFont typeface="Arial" panose="020B0604020202020204" pitchFamily="34" charset="0"/>
              <a:buChar char="•"/>
            </a:pPr>
            <a:r>
              <a:rPr lang="en-US" sz="2800" dirty="0"/>
              <a:t>The health of the community</a:t>
            </a:r>
          </a:p>
          <a:p>
            <a:pPr marL="457200" indent="-457200">
              <a:buFont typeface="Arial" panose="020B0604020202020204" pitchFamily="34" charset="0"/>
              <a:buChar char="•"/>
            </a:pPr>
            <a:r>
              <a:rPr lang="en-US" sz="2800" dirty="0"/>
              <a:t>Jesus says, </a:t>
            </a:r>
            <a:r>
              <a:rPr lang="en-US" sz="2800" i="1" dirty="0"/>
              <a:t>“…</a:t>
            </a:r>
            <a:r>
              <a:rPr lang="en-US" sz="2800" i="1" u="sng" dirty="0"/>
              <a:t>go in peace</a:t>
            </a:r>
            <a:r>
              <a:rPr lang="en-US" sz="2800" i="1" dirty="0"/>
              <a:t>, and be healed of your disease.”</a:t>
            </a:r>
          </a:p>
          <a:p>
            <a:pPr marL="457200" indent="-457200">
              <a:buFont typeface="Arial" panose="020B0604020202020204" pitchFamily="34" charset="0"/>
              <a:buChar char="•"/>
            </a:pPr>
            <a:r>
              <a:rPr lang="en-US" sz="2800" dirty="0"/>
              <a:t>Greek </a:t>
            </a:r>
            <a:r>
              <a:rPr lang="en-US" sz="2800" dirty="0" err="1"/>
              <a:t>eirēne</a:t>
            </a:r>
            <a:r>
              <a:rPr lang="en-US" sz="2800" dirty="0"/>
              <a:t>̄ = Hebrew </a:t>
            </a:r>
            <a:r>
              <a:rPr lang="he-IL" sz="2800" dirty="0"/>
              <a:t>שָׁלוֹם </a:t>
            </a:r>
            <a:r>
              <a:rPr lang="en-US" sz="2800" dirty="0"/>
              <a:t>  </a:t>
            </a:r>
            <a:r>
              <a:rPr lang="en-US" sz="2800" dirty="0" err="1"/>
              <a:t>šâlôm</a:t>
            </a:r>
            <a:r>
              <a:rPr lang="en-US" sz="2800" dirty="0"/>
              <a:t>  shalom</a:t>
            </a:r>
          </a:p>
          <a:p>
            <a:pPr marL="457200" indent="-457200">
              <a:buFont typeface="Arial" panose="020B0604020202020204" pitchFamily="34" charset="0"/>
              <a:buChar char="•"/>
            </a:pPr>
            <a:r>
              <a:rPr lang="en-US" sz="2800" dirty="0"/>
              <a:t>Shalom is a state of health in the sense of body, mind, spirit, relationships</a:t>
            </a:r>
          </a:p>
        </p:txBody>
      </p:sp>
    </p:spTree>
    <p:extLst>
      <p:ext uri="{BB962C8B-B14F-4D97-AF65-F5344CB8AC3E}">
        <p14:creationId xmlns:p14="http://schemas.microsoft.com/office/powerpoint/2010/main" val="1331759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5:34</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8029319" y="917725"/>
            <a:ext cx="3424739" cy="4852362"/>
          </a:xfrm>
        </p:spPr>
        <p:txBody>
          <a:bodyPr anchor="ctr">
            <a:normAutofit/>
          </a:bodyPr>
          <a:lstStyle/>
          <a:p>
            <a:pPr marL="0" indent="0">
              <a:buNone/>
            </a:pPr>
            <a:r>
              <a:rPr lang="en-US" dirty="0">
                <a:solidFill>
                  <a:srgbClr val="FFFFFF"/>
                </a:solidFill>
              </a:rPr>
              <a:t>[Jesus] said to her, “Daughter, your faith has made you well; go in peace, and </a:t>
            </a:r>
            <a:r>
              <a:rPr lang="en-US" b="1" dirty="0">
                <a:solidFill>
                  <a:schemeClr val="accent6">
                    <a:lumMod val="75000"/>
                  </a:schemeClr>
                </a:solidFill>
              </a:rPr>
              <a:t>be healed</a:t>
            </a:r>
            <a:r>
              <a:rPr lang="en-US" dirty="0">
                <a:solidFill>
                  <a:srgbClr val="FFFFFF"/>
                </a:solidFill>
              </a:rPr>
              <a:t> of your disease.”(NRSV)</a:t>
            </a:r>
          </a:p>
          <a:p>
            <a:pPr marL="0" indent="0">
              <a:buNone/>
            </a:pPr>
            <a:endParaRPr lang="en-US" sz="2000" dirty="0">
              <a:solidFill>
                <a:srgbClr val="FFFFFF"/>
              </a:solidFill>
            </a:endParaRPr>
          </a:p>
        </p:txBody>
      </p:sp>
      <p:pic>
        <p:nvPicPr>
          <p:cNvPr id="7" name="Picture 6" descr="Woman reaching for the tassels on Jesus' garment&#10;© Howard Lyon. Used with permission of Howard Lyon Fine Art. www.howardlyon.com">
            <a:extLst>
              <a:ext uri="{FF2B5EF4-FFF2-40B4-BE49-F238E27FC236}">
                <a16:creationId xmlns:a16="http://schemas.microsoft.com/office/drawing/2014/main" id="{ED8B46EB-5C61-4DC0-BFA7-C21BEC188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1" y="321732"/>
            <a:ext cx="7058307" cy="4364386"/>
          </a:xfrm>
          <a:prstGeom prst="rect">
            <a:avLst/>
          </a:prstGeom>
        </p:spPr>
      </p:pic>
      <p:sp>
        <p:nvSpPr>
          <p:cNvPr id="8" name="Title 1">
            <a:extLst>
              <a:ext uri="{FF2B5EF4-FFF2-40B4-BE49-F238E27FC236}">
                <a16:creationId xmlns:a16="http://schemas.microsoft.com/office/drawing/2014/main" id="{192125C3-03E4-4821-A172-31E5D9E13CFE}"/>
              </a:ext>
            </a:extLst>
          </p:cNvPr>
          <p:cNvSpPr txBox="1">
            <a:spLocks/>
          </p:cNvSpPr>
          <p:nvPr/>
        </p:nvSpPr>
        <p:spPr>
          <a:xfrm>
            <a:off x="505192" y="4724926"/>
            <a:ext cx="5590808" cy="10244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baseline="0">
                <a:solidFill>
                  <a:srgbClr val="60483C"/>
                </a:solidFill>
                <a:latin typeface="Cinzel" panose="00000500000000000000" pitchFamily="2" charset="0"/>
                <a:ea typeface="+mj-ea"/>
                <a:cs typeface="+mj-cs"/>
              </a:defRPr>
            </a:lvl1pPr>
          </a:lstStyle>
          <a:p>
            <a:r>
              <a:rPr lang="en-US" dirty="0">
                <a:solidFill>
                  <a:srgbClr val="FFFFFF"/>
                </a:solidFill>
              </a:rPr>
              <a:t>© Howard Lyon. Used with permission of Howard Lyon Fine Art. www.howardlyon.com</a:t>
            </a:r>
          </a:p>
        </p:txBody>
      </p:sp>
    </p:spTree>
    <p:extLst>
      <p:ext uri="{BB962C8B-B14F-4D97-AF65-F5344CB8AC3E}">
        <p14:creationId xmlns:p14="http://schemas.microsoft.com/office/powerpoint/2010/main" val="2953250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New Testament Greek words for healing</a:t>
            </a:r>
          </a:p>
        </p:txBody>
      </p:sp>
      <p:graphicFrame>
        <p:nvGraphicFramePr>
          <p:cNvPr id="4" name="Content Placeholder 3">
            <a:extLst>
              <a:ext uri="{FF2B5EF4-FFF2-40B4-BE49-F238E27FC236}">
                <a16:creationId xmlns:a16="http://schemas.microsoft.com/office/drawing/2014/main" id="{42FAE8D0-4709-435F-A48C-5210A59CA206}"/>
              </a:ext>
            </a:extLst>
          </p:cNvPr>
          <p:cNvGraphicFramePr>
            <a:graphicFrameLocks noGrp="1"/>
          </p:cNvGraphicFramePr>
          <p:nvPr>
            <p:ph idx="1"/>
            <p:extLst>
              <p:ext uri="{D42A27DB-BD31-4B8C-83A1-F6EECF244321}">
                <p14:modId xmlns:p14="http://schemas.microsoft.com/office/powerpoint/2010/main" val="2394259335"/>
              </p:ext>
            </p:extLst>
          </p:nvPr>
        </p:nvGraphicFramePr>
        <p:xfrm>
          <a:off x="838200" y="1825624"/>
          <a:ext cx="10760244" cy="3595906"/>
        </p:xfrm>
        <a:graphic>
          <a:graphicData uri="http://schemas.openxmlformats.org/drawingml/2006/table">
            <a:tbl>
              <a:tblPr bandCol="1">
                <a:tableStyleId>{10A1B5D5-9B99-4C35-A422-299274C87663}</a:tableStyleId>
              </a:tblPr>
              <a:tblGrid>
                <a:gridCol w="2690061">
                  <a:extLst>
                    <a:ext uri="{9D8B030D-6E8A-4147-A177-3AD203B41FA5}">
                      <a16:colId xmlns:a16="http://schemas.microsoft.com/office/drawing/2014/main" val="252294754"/>
                    </a:ext>
                  </a:extLst>
                </a:gridCol>
                <a:gridCol w="2690061">
                  <a:extLst>
                    <a:ext uri="{9D8B030D-6E8A-4147-A177-3AD203B41FA5}">
                      <a16:colId xmlns:a16="http://schemas.microsoft.com/office/drawing/2014/main" val="1713526844"/>
                    </a:ext>
                  </a:extLst>
                </a:gridCol>
                <a:gridCol w="2690061">
                  <a:extLst>
                    <a:ext uri="{9D8B030D-6E8A-4147-A177-3AD203B41FA5}">
                      <a16:colId xmlns:a16="http://schemas.microsoft.com/office/drawing/2014/main" val="4115417155"/>
                    </a:ext>
                  </a:extLst>
                </a:gridCol>
                <a:gridCol w="2690061">
                  <a:extLst>
                    <a:ext uri="{9D8B030D-6E8A-4147-A177-3AD203B41FA5}">
                      <a16:colId xmlns:a16="http://schemas.microsoft.com/office/drawing/2014/main" val="1190926082"/>
                    </a:ext>
                  </a:extLst>
                </a:gridCol>
              </a:tblGrid>
              <a:tr h="684029">
                <a:tc>
                  <a:txBody>
                    <a:bodyPr/>
                    <a:lstStyle/>
                    <a:p>
                      <a:pPr algn="l" fontAlgn="b"/>
                      <a:r>
                        <a:rPr lang="en-US" sz="2800" b="0" i="0" u="none" strike="noStrike" dirty="0">
                          <a:solidFill>
                            <a:srgbClr val="000000"/>
                          </a:solidFill>
                          <a:effectLst/>
                          <a:latin typeface="Calibri" panose="020F0502020204030204" pitchFamily="34" charset="0"/>
                        </a:rPr>
                        <a:t>Mark 3:10</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Mark 5:29</a:t>
                      </a:r>
                    </a:p>
                  </a:txBody>
                  <a:tcPr marL="6350" marR="6350" marT="6350" marB="0" anchor="b"/>
                </a:tc>
                <a:tc>
                  <a:txBody>
                    <a:bodyPr/>
                    <a:lstStyle/>
                    <a:p>
                      <a:pPr algn="l" fontAlgn="b"/>
                      <a:r>
                        <a:rPr lang="en-US" sz="2800" b="0" i="0" u="none" strike="noStrike" dirty="0">
                          <a:solidFill>
                            <a:srgbClr val="000000"/>
                          </a:solidFill>
                          <a:effectLst/>
                          <a:latin typeface="Calibri" panose="020F0502020204030204" pitchFamily="34" charset="0"/>
                        </a:rPr>
                        <a:t>Mark 5:34</a:t>
                      </a:r>
                    </a:p>
                  </a:txBody>
                  <a:tcPr marL="6350" marR="6350" marT="6350" marB="0" anchor="b"/>
                </a:tc>
                <a:tc>
                  <a:txBody>
                    <a:bodyPr/>
                    <a:lstStyle/>
                    <a:p>
                      <a:pPr algn="l" fontAlgn="b"/>
                      <a:r>
                        <a:rPr lang="en-US" sz="2800" b="0" i="0" u="none" strike="noStrike" dirty="0">
                          <a:solidFill>
                            <a:srgbClr val="000000"/>
                          </a:solidFill>
                          <a:effectLst/>
                          <a:latin typeface="Calibri" panose="020F0502020204030204" pitchFamily="34" charset="0"/>
                        </a:rPr>
                        <a:t>??</a:t>
                      </a:r>
                    </a:p>
                  </a:txBody>
                  <a:tcPr marL="6350" marR="6350" marT="6350" marB="0" anchor="b"/>
                </a:tc>
                <a:extLst>
                  <a:ext uri="{0D108BD9-81ED-4DB2-BD59-A6C34878D82A}">
                    <a16:rowId xmlns:a16="http://schemas.microsoft.com/office/drawing/2014/main" val="890869301"/>
                  </a:ext>
                </a:extLst>
              </a:tr>
              <a:tr h="684029">
                <a:tc>
                  <a:txBody>
                    <a:bodyPr/>
                    <a:lstStyle/>
                    <a:p>
                      <a:pPr algn="l" fontAlgn="b"/>
                      <a:r>
                        <a:rPr lang="el-GR" sz="2800" b="0" i="0" u="none" strike="noStrike">
                          <a:solidFill>
                            <a:srgbClr val="000000"/>
                          </a:solidFill>
                          <a:effectLst/>
                          <a:latin typeface="Calibri" panose="020F0502020204030204" pitchFamily="34" charset="0"/>
                        </a:rPr>
                        <a:t>θεραπεύω</a:t>
                      </a:r>
                    </a:p>
                  </a:txBody>
                  <a:tcPr marL="6350" marR="6350" marT="6350" marB="0" anchor="b"/>
                </a:tc>
                <a:tc>
                  <a:txBody>
                    <a:bodyPr/>
                    <a:lstStyle/>
                    <a:p>
                      <a:pPr algn="l" fontAlgn="b"/>
                      <a:r>
                        <a:rPr lang="el-GR" sz="2800" b="0" i="0" u="none" strike="noStrike">
                          <a:solidFill>
                            <a:srgbClr val="000000"/>
                          </a:solidFill>
                          <a:effectLst/>
                          <a:latin typeface="Calibri" panose="020F0502020204030204" pitchFamily="34" charset="0"/>
                        </a:rPr>
                        <a:t>ἰάομαι</a:t>
                      </a:r>
                    </a:p>
                  </a:txBody>
                  <a:tcPr marL="6350" marR="6350" marT="6350" marB="0" anchor="b"/>
                </a:tc>
                <a:tc>
                  <a:txBody>
                    <a:bodyPr/>
                    <a:lstStyle/>
                    <a:p>
                      <a:pPr algn="l" fontAlgn="b"/>
                      <a:r>
                        <a:rPr lang="el-GR" sz="2800" b="0" i="0" u="none" strike="noStrike">
                          <a:solidFill>
                            <a:srgbClr val="000000"/>
                          </a:solidFill>
                          <a:effectLst/>
                          <a:latin typeface="Calibri" panose="020F0502020204030204" pitchFamily="34" charset="0"/>
                        </a:rPr>
                        <a:t>ὑγιής </a:t>
                      </a:r>
                    </a:p>
                  </a:txBody>
                  <a:tcPr marL="6350" marR="6350" marT="6350" marB="0" anchor="b"/>
                </a:tc>
                <a:tc>
                  <a:txBody>
                    <a:bodyPr/>
                    <a:lstStyle/>
                    <a:p>
                      <a:pPr algn="l" fontAlgn="b"/>
                      <a:endParaRPr lang="el-GR"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93723781"/>
                  </a:ext>
                </a:extLst>
              </a:tr>
              <a:tr h="684029">
                <a:tc>
                  <a:txBody>
                    <a:bodyPr/>
                    <a:lstStyle/>
                    <a:p>
                      <a:pPr algn="l" fontAlgn="b"/>
                      <a:r>
                        <a:rPr lang="en-US" sz="2800" b="0" i="0" u="none" strike="noStrike">
                          <a:solidFill>
                            <a:srgbClr val="000000"/>
                          </a:solidFill>
                          <a:effectLst/>
                          <a:latin typeface="Calibri" panose="020F0502020204030204" pitchFamily="34" charset="0"/>
                        </a:rPr>
                        <a:t>therapeuō</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iaomai</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hygiēs</a:t>
                      </a:r>
                    </a:p>
                  </a:txBody>
                  <a:tcPr marL="6350" marR="6350" marT="6350" marB="0" anchor="b"/>
                </a:tc>
                <a:tc>
                  <a:txBody>
                    <a:bodyPr/>
                    <a:lstStyle/>
                    <a:p>
                      <a:pPr algn="l" fontAlgn="b"/>
                      <a:endParaRPr lang="en-US"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85649142"/>
                  </a:ext>
                </a:extLst>
              </a:tr>
              <a:tr h="684029">
                <a:tc>
                  <a:txBody>
                    <a:bodyPr/>
                    <a:lstStyle/>
                    <a:p>
                      <a:pPr algn="l" fontAlgn="b"/>
                      <a:r>
                        <a:rPr lang="en-US" sz="2800" b="0" i="0" u="none" strike="noStrike">
                          <a:solidFill>
                            <a:srgbClr val="000000"/>
                          </a:solidFill>
                          <a:effectLst/>
                          <a:latin typeface="Calibri" panose="020F0502020204030204" pitchFamily="34" charset="0"/>
                        </a:rPr>
                        <a:t>therapy</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iatrogenic</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hygiene</a:t>
                      </a:r>
                    </a:p>
                  </a:txBody>
                  <a:tcPr marL="6350" marR="6350" marT="6350" marB="0" anchor="b"/>
                </a:tc>
                <a:tc>
                  <a:txBody>
                    <a:bodyPr/>
                    <a:lstStyle/>
                    <a:p>
                      <a:pPr algn="l" fontAlgn="b"/>
                      <a:endParaRPr lang="en-US"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4402870"/>
                  </a:ext>
                </a:extLst>
              </a:tr>
              <a:tr h="684029">
                <a:tc>
                  <a:txBody>
                    <a:bodyPr/>
                    <a:lstStyle/>
                    <a:p>
                      <a:pPr algn="l" fontAlgn="b"/>
                      <a:r>
                        <a:rPr lang="en-US" sz="2800" b="0" i="0" u="none" strike="noStrike" dirty="0">
                          <a:solidFill>
                            <a:srgbClr val="000000"/>
                          </a:solidFill>
                          <a:effectLst/>
                          <a:latin typeface="Calibri" panose="020F0502020204030204" pitchFamily="34" charset="0"/>
                        </a:rPr>
                        <a:t>serve, heal, cure</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restore, cure, heal, make whole</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healthy, well, sound, whole.</a:t>
                      </a:r>
                    </a:p>
                  </a:txBody>
                  <a:tcPr marL="6350" marR="6350" marT="6350"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25696635"/>
                  </a:ext>
                </a:extLst>
              </a:tr>
            </a:tbl>
          </a:graphicData>
        </a:graphic>
      </p:graphicFrame>
    </p:spTree>
    <p:extLst>
      <p:ext uri="{BB962C8B-B14F-4D97-AF65-F5344CB8AC3E}">
        <p14:creationId xmlns:p14="http://schemas.microsoft.com/office/powerpoint/2010/main" val="2768222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5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5:22-23</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8029319" y="917725"/>
            <a:ext cx="3424739" cy="4852362"/>
          </a:xfrm>
        </p:spPr>
        <p:txBody>
          <a:bodyPr anchor="ctr">
            <a:normAutofit fontScale="92500"/>
          </a:bodyPr>
          <a:lstStyle/>
          <a:p>
            <a:pPr marL="0" indent="0">
              <a:buNone/>
            </a:pPr>
            <a:r>
              <a:rPr lang="en-US" dirty="0">
                <a:solidFill>
                  <a:srgbClr val="FFFFFF"/>
                </a:solidFill>
              </a:rPr>
              <a:t>Then one of the leaders of the synagogue named Jairus came and, when he saw him, fell at his feet and begged him repeatedly, “My little daughter is at the point of death. Come and lay your hands on her, so that she may </a:t>
            </a:r>
            <a:r>
              <a:rPr lang="en-US" b="1" dirty="0">
                <a:solidFill>
                  <a:schemeClr val="accent6"/>
                </a:solidFill>
              </a:rPr>
              <a:t>be made well</a:t>
            </a:r>
            <a:r>
              <a:rPr lang="en-US" dirty="0">
                <a:solidFill>
                  <a:srgbClr val="FFFFFF"/>
                </a:solidFill>
              </a:rPr>
              <a:t>, and live.” (NRSV)</a:t>
            </a:r>
          </a:p>
          <a:p>
            <a:pPr marL="0" indent="0">
              <a:buNone/>
            </a:pPr>
            <a:r>
              <a:rPr lang="en-US" sz="2000" b="1" dirty="0">
                <a:solidFill>
                  <a:schemeClr val="accent6"/>
                </a:solidFill>
              </a:rPr>
              <a:t>[</a:t>
            </a:r>
            <a:r>
              <a:rPr lang="en-US" sz="2000" b="1" dirty="0" err="1">
                <a:solidFill>
                  <a:schemeClr val="accent6"/>
                </a:solidFill>
              </a:rPr>
              <a:t>σώζω</a:t>
            </a:r>
            <a:r>
              <a:rPr lang="en-US" sz="2000" b="1" dirty="0">
                <a:solidFill>
                  <a:schemeClr val="accent6"/>
                </a:solidFill>
              </a:rPr>
              <a:t> </a:t>
            </a:r>
            <a:r>
              <a:rPr lang="en-US" sz="2000" b="1" dirty="0" err="1">
                <a:solidFill>
                  <a:schemeClr val="accent6"/>
                </a:solidFill>
              </a:rPr>
              <a:t>sōzo</a:t>
            </a:r>
            <a:r>
              <a:rPr lang="en-US" sz="2000" b="1" dirty="0">
                <a:solidFill>
                  <a:schemeClr val="accent6"/>
                </a:solidFill>
              </a:rPr>
              <a:t>̄]</a:t>
            </a:r>
          </a:p>
        </p:txBody>
      </p:sp>
      <p:pic>
        <p:nvPicPr>
          <p:cNvPr id="11" name="Picture 1" descr="03_Jairus_Daughter_1024_JPEG.jpg&#10;Creative Commons Attribution-ShareAlike 3.0 Unported license. (https://creativecommons.org/licenses/by-sa/3.0/)&#10;Sweet Publishing/FreeBibleimages.org.">
            <a:extLst>
              <a:ext uri="{FF2B5EF4-FFF2-40B4-BE49-F238E27FC236}">
                <a16:creationId xmlns:a16="http://schemas.microsoft.com/office/drawing/2014/main" id="{D959939E-1055-4AB9-88A7-24BFD4B2D5D9}"/>
              </a:ext>
            </a:extLst>
          </p:cNvPr>
          <p:cNvPicPr>
            <a:picLocks noChangeAspect="1"/>
          </p:cNvPicPr>
          <p:nvPr/>
        </p:nvPicPr>
        <p:blipFill rotWithShape="1">
          <a:blip r:embed="rId2">
            <a:extLst>
              <a:ext uri="{28A0092B-C50C-407E-A947-70E740481C1C}">
                <a14:useLocalDpi xmlns:a14="http://schemas.microsoft.com/office/drawing/2010/main" val="0"/>
              </a:ext>
            </a:extLst>
          </a:blip>
          <a:srcRect l="13040" t="7499" r="4359" b="28701"/>
          <a:stretch/>
        </p:blipFill>
        <p:spPr bwMode="auto">
          <a:xfrm>
            <a:off x="321732" y="321732"/>
            <a:ext cx="7086319" cy="410628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758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5:28, 34</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8029319" y="917725"/>
            <a:ext cx="3424739" cy="4852362"/>
          </a:xfrm>
        </p:spPr>
        <p:txBody>
          <a:bodyPr anchor="ctr">
            <a:normAutofit lnSpcReduction="10000"/>
          </a:bodyPr>
          <a:lstStyle/>
          <a:p>
            <a:pPr marL="0" indent="0">
              <a:buNone/>
            </a:pPr>
            <a:r>
              <a:rPr lang="en-US" dirty="0">
                <a:solidFill>
                  <a:srgbClr val="FFFFFF"/>
                </a:solidFill>
              </a:rPr>
              <a:t>[S]he said, “If I but touch his clothes, I will </a:t>
            </a:r>
            <a:r>
              <a:rPr lang="en-US" b="1" dirty="0">
                <a:solidFill>
                  <a:schemeClr val="accent6"/>
                </a:solidFill>
              </a:rPr>
              <a:t>be made well</a:t>
            </a:r>
            <a:r>
              <a:rPr lang="en-US" dirty="0">
                <a:solidFill>
                  <a:srgbClr val="FFFFFF"/>
                </a:solidFill>
              </a:rPr>
              <a:t>.”</a:t>
            </a:r>
          </a:p>
          <a:p>
            <a:pPr marL="0" indent="0">
              <a:buNone/>
            </a:pPr>
            <a:endParaRPr lang="en-US" dirty="0">
              <a:solidFill>
                <a:srgbClr val="FFFFFF"/>
              </a:solidFill>
            </a:endParaRPr>
          </a:p>
          <a:p>
            <a:pPr marL="0" indent="0">
              <a:buNone/>
            </a:pPr>
            <a:r>
              <a:rPr lang="en-US" dirty="0">
                <a:solidFill>
                  <a:srgbClr val="FFFFFF"/>
                </a:solidFill>
              </a:rPr>
              <a:t>[Jesus] said to her, “Daughter, your faith has </a:t>
            </a:r>
            <a:r>
              <a:rPr lang="en-US" b="1" dirty="0">
                <a:solidFill>
                  <a:schemeClr val="accent6"/>
                </a:solidFill>
              </a:rPr>
              <a:t>made you well</a:t>
            </a:r>
            <a:r>
              <a:rPr lang="en-US" dirty="0">
                <a:solidFill>
                  <a:srgbClr val="FFFFFF"/>
                </a:solidFill>
              </a:rPr>
              <a:t>; go in peace, and be healed of your disease.”(NRSV)</a:t>
            </a:r>
          </a:p>
          <a:p>
            <a:pPr marL="0" indent="0">
              <a:buNone/>
            </a:pPr>
            <a:endParaRPr lang="en-US" sz="2000" dirty="0">
              <a:solidFill>
                <a:srgbClr val="FFFFFF"/>
              </a:solidFill>
            </a:endParaRPr>
          </a:p>
          <a:p>
            <a:pPr marL="0" indent="0">
              <a:buNone/>
            </a:pPr>
            <a:r>
              <a:rPr lang="en-US" sz="2000" dirty="0">
                <a:solidFill>
                  <a:schemeClr val="accent6"/>
                </a:solidFill>
              </a:rPr>
              <a:t>[</a:t>
            </a:r>
            <a:r>
              <a:rPr lang="en-US" sz="2000" dirty="0" err="1">
                <a:solidFill>
                  <a:schemeClr val="accent6"/>
                </a:solidFill>
              </a:rPr>
              <a:t>σώζω</a:t>
            </a:r>
            <a:r>
              <a:rPr lang="en-US" sz="2000" dirty="0">
                <a:solidFill>
                  <a:schemeClr val="accent6"/>
                </a:solidFill>
              </a:rPr>
              <a:t> </a:t>
            </a:r>
            <a:r>
              <a:rPr lang="en-US" sz="2000" dirty="0" err="1">
                <a:solidFill>
                  <a:schemeClr val="accent6"/>
                </a:solidFill>
              </a:rPr>
              <a:t>sōzo</a:t>
            </a:r>
            <a:r>
              <a:rPr lang="en-US" sz="2000" dirty="0">
                <a:solidFill>
                  <a:schemeClr val="accent6"/>
                </a:solidFill>
              </a:rPr>
              <a:t>̄]</a:t>
            </a:r>
          </a:p>
        </p:txBody>
      </p:sp>
      <p:pic>
        <p:nvPicPr>
          <p:cNvPr id="7" name="Picture 6" descr="Woman reaching for the tassels on Jesus' garment&#10;© Howard Lyon. Used with permission of Howard Lyon Fine Art. www.howardlyon.com">
            <a:extLst>
              <a:ext uri="{FF2B5EF4-FFF2-40B4-BE49-F238E27FC236}">
                <a16:creationId xmlns:a16="http://schemas.microsoft.com/office/drawing/2014/main" id="{353B71D1-FE25-4486-8B07-8B107F1A4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1" y="321732"/>
            <a:ext cx="7058307" cy="4364386"/>
          </a:xfrm>
          <a:prstGeom prst="rect">
            <a:avLst/>
          </a:prstGeom>
        </p:spPr>
      </p:pic>
      <p:sp>
        <p:nvSpPr>
          <p:cNvPr id="8" name="Title 1">
            <a:extLst>
              <a:ext uri="{FF2B5EF4-FFF2-40B4-BE49-F238E27FC236}">
                <a16:creationId xmlns:a16="http://schemas.microsoft.com/office/drawing/2014/main" id="{33FDA61E-7E90-4197-A28F-6629D72BC9E7}"/>
              </a:ext>
            </a:extLst>
          </p:cNvPr>
          <p:cNvSpPr txBox="1">
            <a:spLocks/>
          </p:cNvSpPr>
          <p:nvPr/>
        </p:nvSpPr>
        <p:spPr>
          <a:xfrm>
            <a:off x="505192" y="4724926"/>
            <a:ext cx="5590808" cy="10244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baseline="0">
                <a:solidFill>
                  <a:srgbClr val="60483C"/>
                </a:solidFill>
                <a:latin typeface="Cinzel" panose="00000500000000000000" pitchFamily="2" charset="0"/>
                <a:ea typeface="+mj-ea"/>
                <a:cs typeface="+mj-cs"/>
              </a:defRPr>
            </a:lvl1pPr>
          </a:lstStyle>
          <a:p>
            <a:r>
              <a:rPr lang="en-US" dirty="0">
                <a:solidFill>
                  <a:srgbClr val="FFFFFF"/>
                </a:solidFill>
              </a:rPr>
              <a:t>© Howard Lyon. Used with permission of Howard Lyon Fine Art. www.howardlyon.com</a:t>
            </a:r>
          </a:p>
        </p:txBody>
      </p:sp>
    </p:spTree>
    <p:extLst>
      <p:ext uri="{BB962C8B-B14F-4D97-AF65-F5344CB8AC3E}">
        <p14:creationId xmlns:p14="http://schemas.microsoft.com/office/powerpoint/2010/main" val="2994380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DD7B-BD79-4E6B-AD43-C992D4A27282}"/>
              </a:ext>
            </a:extLst>
          </p:cNvPr>
          <p:cNvSpPr>
            <a:spLocks noGrp="1"/>
          </p:cNvSpPr>
          <p:nvPr>
            <p:ph type="title"/>
          </p:nvPr>
        </p:nvSpPr>
        <p:spPr/>
        <p:txBody>
          <a:bodyPr/>
          <a:lstStyle/>
          <a:p>
            <a:r>
              <a:rPr lang="en-US" dirty="0"/>
              <a:t>Word #4</a:t>
            </a:r>
            <a:r>
              <a:rPr lang="en-US"/>
              <a:t>: Salvation</a:t>
            </a:r>
          </a:p>
        </p:txBody>
      </p:sp>
      <p:graphicFrame>
        <p:nvGraphicFramePr>
          <p:cNvPr id="4" name="Content Placeholder 3">
            <a:extLst>
              <a:ext uri="{FF2B5EF4-FFF2-40B4-BE49-F238E27FC236}">
                <a16:creationId xmlns:a16="http://schemas.microsoft.com/office/drawing/2014/main" id="{0926A857-6416-4251-A158-9DC68206A6C4}"/>
              </a:ext>
            </a:extLst>
          </p:cNvPr>
          <p:cNvGraphicFramePr>
            <a:graphicFrameLocks noGrp="1"/>
          </p:cNvGraphicFramePr>
          <p:nvPr>
            <p:ph idx="1"/>
            <p:extLst>
              <p:ext uri="{D42A27DB-BD31-4B8C-83A1-F6EECF244321}">
                <p14:modId xmlns:p14="http://schemas.microsoft.com/office/powerpoint/2010/main" val="3432978781"/>
              </p:ext>
            </p:extLst>
          </p:nvPr>
        </p:nvGraphicFramePr>
        <p:xfrm>
          <a:off x="838200" y="1825625"/>
          <a:ext cx="2690061" cy="3771667"/>
        </p:xfrm>
        <a:graphic>
          <a:graphicData uri="http://schemas.openxmlformats.org/drawingml/2006/table">
            <a:tbl>
              <a:tblPr bandCol="1">
                <a:tableStyleId>{10A1B5D5-9B99-4C35-A422-299274C87663}</a:tableStyleId>
              </a:tblPr>
              <a:tblGrid>
                <a:gridCol w="2690061">
                  <a:extLst>
                    <a:ext uri="{9D8B030D-6E8A-4147-A177-3AD203B41FA5}">
                      <a16:colId xmlns:a16="http://schemas.microsoft.com/office/drawing/2014/main" val="232634215"/>
                    </a:ext>
                  </a:extLst>
                </a:gridCol>
              </a:tblGrid>
              <a:tr h="684029">
                <a:tc>
                  <a:txBody>
                    <a:bodyPr/>
                    <a:lstStyle/>
                    <a:p>
                      <a:pPr algn="l" fontAlgn="b"/>
                      <a:r>
                        <a:rPr lang="en-US" sz="2800" b="0" i="0" u="none" strike="noStrike" dirty="0">
                          <a:solidFill>
                            <a:srgbClr val="000000"/>
                          </a:solidFill>
                          <a:effectLst/>
                          <a:latin typeface="Calibri" panose="020F0502020204030204" pitchFamily="34" charset="0"/>
                        </a:rPr>
                        <a:t>Mark 5:23, 28, 34</a:t>
                      </a:r>
                    </a:p>
                  </a:txBody>
                  <a:tcPr marL="6350" marR="6350" marT="6350" marB="0" anchor="b"/>
                </a:tc>
                <a:extLst>
                  <a:ext uri="{0D108BD9-81ED-4DB2-BD59-A6C34878D82A}">
                    <a16:rowId xmlns:a16="http://schemas.microsoft.com/office/drawing/2014/main" val="1788322279"/>
                  </a:ext>
                </a:extLst>
              </a:tr>
              <a:tr h="684029">
                <a:tc>
                  <a:txBody>
                    <a:bodyPr/>
                    <a:lstStyle/>
                    <a:p>
                      <a:pPr algn="l" fontAlgn="b"/>
                      <a:r>
                        <a:rPr lang="el-GR" sz="2800" b="0" i="0" u="none" strike="noStrike">
                          <a:solidFill>
                            <a:srgbClr val="000000"/>
                          </a:solidFill>
                          <a:effectLst/>
                          <a:latin typeface="Calibri" panose="020F0502020204030204" pitchFamily="34" charset="0"/>
                        </a:rPr>
                        <a:t>σώζω </a:t>
                      </a:r>
                    </a:p>
                  </a:txBody>
                  <a:tcPr marL="6350" marR="6350" marT="6350" marB="0" anchor="b"/>
                </a:tc>
                <a:extLst>
                  <a:ext uri="{0D108BD9-81ED-4DB2-BD59-A6C34878D82A}">
                    <a16:rowId xmlns:a16="http://schemas.microsoft.com/office/drawing/2014/main" val="1611152299"/>
                  </a:ext>
                </a:extLst>
              </a:tr>
              <a:tr h="684029">
                <a:tc>
                  <a:txBody>
                    <a:bodyPr/>
                    <a:lstStyle/>
                    <a:p>
                      <a:pPr algn="l" fontAlgn="b"/>
                      <a:r>
                        <a:rPr lang="en-US" sz="2800" b="0" i="0" u="none" strike="noStrike">
                          <a:solidFill>
                            <a:srgbClr val="000000"/>
                          </a:solidFill>
                          <a:effectLst/>
                          <a:latin typeface="Calibri" panose="020F0502020204030204" pitchFamily="34" charset="0"/>
                        </a:rPr>
                        <a:t>sōzō</a:t>
                      </a:r>
                    </a:p>
                  </a:txBody>
                  <a:tcPr marL="6350" marR="6350" marT="6350" marB="0" anchor="b"/>
                </a:tc>
                <a:extLst>
                  <a:ext uri="{0D108BD9-81ED-4DB2-BD59-A6C34878D82A}">
                    <a16:rowId xmlns:a16="http://schemas.microsoft.com/office/drawing/2014/main" val="397688559"/>
                  </a:ext>
                </a:extLst>
              </a:tr>
              <a:tr h="684029">
                <a:tc>
                  <a:txBody>
                    <a:bodyPr/>
                    <a:lstStyle/>
                    <a:p>
                      <a:pPr algn="l" fontAlgn="b"/>
                      <a:r>
                        <a:rPr lang="en-US" sz="2800" b="0" i="0" u="none" strike="noStrike">
                          <a:solidFill>
                            <a:srgbClr val="000000"/>
                          </a:solidFill>
                          <a:effectLst/>
                          <a:latin typeface="Calibri" panose="020F0502020204030204" pitchFamily="34" charset="0"/>
                        </a:rPr>
                        <a:t>soteriology (salvation)</a:t>
                      </a:r>
                    </a:p>
                  </a:txBody>
                  <a:tcPr marL="6350" marR="6350" marT="6350" marB="0" anchor="b"/>
                </a:tc>
                <a:extLst>
                  <a:ext uri="{0D108BD9-81ED-4DB2-BD59-A6C34878D82A}">
                    <a16:rowId xmlns:a16="http://schemas.microsoft.com/office/drawing/2014/main" val="2466302809"/>
                  </a:ext>
                </a:extLst>
              </a:tr>
              <a:tr h="684029">
                <a:tc>
                  <a:txBody>
                    <a:bodyPr/>
                    <a:lstStyle/>
                    <a:p>
                      <a:pPr algn="l" fontAlgn="b"/>
                      <a:r>
                        <a:rPr lang="en-US" sz="2800" b="0" i="0" u="none" strike="noStrike" dirty="0">
                          <a:solidFill>
                            <a:srgbClr val="000000"/>
                          </a:solidFill>
                          <a:effectLst/>
                          <a:latin typeface="Calibri" panose="020F0502020204030204" pitchFamily="34" charset="0"/>
                        </a:rPr>
                        <a:t>rescue, save, make well</a:t>
                      </a:r>
                    </a:p>
                  </a:txBody>
                  <a:tcPr marL="6350" marR="6350" marT="6350" marB="0" anchor="b"/>
                </a:tc>
                <a:extLst>
                  <a:ext uri="{0D108BD9-81ED-4DB2-BD59-A6C34878D82A}">
                    <a16:rowId xmlns:a16="http://schemas.microsoft.com/office/drawing/2014/main" val="806738059"/>
                  </a:ext>
                </a:extLst>
              </a:tr>
            </a:tbl>
          </a:graphicData>
        </a:graphic>
      </p:graphicFrame>
      <p:sp>
        <p:nvSpPr>
          <p:cNvPr id="5" name="TextBox 4">
            <a:extLst>
              <a:ext uri="{FF2B5EF4-FFF2-40B4-BE49-F238E27FC236}">
                <a16:creationId xmlns:a16="http://schemas.microsoft.com/office/drawing/2014/main" id="{24303603-7F0E-40F3-B14C-1C410616BCF0}"/>
              </a:ext>
            </a:extLst>
          </p:cNvPr>
          <p:cNvSpPr txBox="1"/>
          <p:nvPr/>
        </p:nvSpPr>
        <p:spPr>
          <a:xfrm>
            <a:off x="4000500" y="1954530"/>
            <a:ext cx="73533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Word </a:t>
            </a:r>
            <a:r>
              <a:rPr lang="en-US" sz="2400" dirty="0" err="1"/>
              <a:t>sōzo</a:t>
            </a:r>
            <a:r>
              <a:rPr lang="en-US" sz="2400" dirty="0"/>
              <a:t>̄ most often translated  “save” or “salvation.”  </a:t>
            </a:r>
          </a:p>
          <a:p>
            <a:pPr marL="742950" lvl="1" indent="-285750">
              <a:buFont typeface="Arial" panose="020B0604020202020204" pitchFamily="34" charset="0"/>
              <a:buChar char="•"/>
            </a:pPr>
            <a:r>
              <a:rPr lang="en-US" sz="2400" dirty="0"/>
              <a:t>"Believe on the Lord Jesus, and you will be </a:t>
            </a:r>
            <a:r>
              <a:rPr lang="en-US" sz="2400" b="1" dirty="0">
                <a:solidFill>
                  <a:schemeClr val="accent6"/>
                </a:solidFill>
              </a:rPr>
              <a:t>saved</a:t>
            </a:r>
            <a:r>
              <a:rPr lang="en-US" sz="2400" dirty="0"/>
              <a:t>. Acts 16:31 (NRSV) </a:t>
            </a:r>
          </a:p>
          <a:p>
            <a:pPr marL="742950" lvl="1" indent="-285750">
              <a:buFont typeface="Arial" panose="020B0604020202020204" pitchFamily="34" charset="0"/>
              <a:buChar char="•"/>
            </a:pPr>
            <a:r>
              <a:rPr lang="en-US" sz="2400" dirty="0"/>
              <a:t>Jesus says, “For those who want to </a:t>
            </a:r>
            <a:r>
              <a:rPr lang="en-US" sz="2400" b="1" dirty="0">
                <a:solidFill>
                  <a:schemeClr val="accent6"/>
                </a:solidFill>
              </a:rPr>
              <a:t>save</a:t>
            </a:r>
            <a:r>
              <a:rPr lang="en-US" sz="2400" dirty="0"/>
              <a:t> their life will lose it, and those who lose their life for my sake, and for the sake of the gospel, will </a:t>
            </a:r>
            <a:r>
              <a:rPr lang="en-US" sz="2400" b="1" dirty="0">
                <a:solidFill>
                  <a:schemeClr val="accent6"/>
                </a:solidFill>
              </a:rPr>
              <a:t>save</a:t>
            </a:r>
            <a:r>
              <a:rPr lang="en-US" sz="2400" dirty="0"/>
              <a:t> it.” Mark 8:35 (NRSV)</a:t>
            </a:r>
          </a:p>
          <a:p>
            <a:pPr marL="285750" indent="-285750">
              <a:buFont typeface="Arial" panose="020B0604020202020204" pitchFamily="34" charset="0"/>
              <a:buChar char="•"/>
            </a:pPr>
            <a:r>
              <a:rPr lang="en-US" sz="2400" dirty="0"/>
              <a:t>Healing stories show Jesus as one who </a:t>
            </a:r>
            <a:r>
              <a:rPr lang="en-US" sz="2400" u="sng" dirty="0"/>
              <a:t>saves</a:t>
            </a:r>
            <a:r>
              <a:rPr lang="en-US" sz="2400" dirty="0"/>
              <a:t> from </a:t>
            </a:r>
            <a:r>
              <a:rPr lang="en-US" sz="2400" u="sng" dirty="0"/>
              <a:t>all</a:t>
            </a:r>
            <a:r>
              <a:rPr lang="en-US" sz="2400" dirty="0"/>
              <a:t> human conditions of sin—anything that destroys or disrupts the shalom in which God intended us to live. </a:t>
            </a:r>
          </a:p>
        </p:txBody>
      </p:sp>
    </p:spTree>
    <p:extLst>
      <p:ext uri="{BB962C8B-B14F-4D97-AF65-F5344CB8AC3E}">
        <p14:creationId xmlns:p14="http://schemas.microsoft.com/office/powerpoint/2010/main" val="1249204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4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5" descr="By Ilya Repin - http://f.rodon.org/p/1/070901155909d.jpg, Public Domain, https://commons.wikimedia.org/w/index.php?curid=461972">
            <a:extLst>
              <a:ext uri="{FF2B5EF4-FFF2-40B4-BE49-F238E27FC236}">
                <a16:creationId xmlns:a16="http://schemas.microsoft.com/office/drawing/2014/main" id="{8B06FD6C-F95C-42B4-885C-37729673B0FC}"/>
              </a:ext>
            </a:extLst>
          </p:cNvPr>
          <p:cNvPicPr>
            <a:picLocks noChangeAspect="1"/>
          </p:cNvPicPr>
          <p:nvPr/>
        </p:nvPicPr>
        <p:blipFill rotWithShape="1">
          <a:blip r:embed="rId2">
            <a:extLst>
              <a:ext uri="{28A0092B-C50C-407E-A947-70E740481C1C}">
                <a14:useLocalDpi xmlns:a14="http://schemas.microsoft.com/office/drawing/2010/main" val="0"/>
              </a:ext>
            </a:extLst>
          </a:blip>
          <a:srcRect t="5642" r="1" b="2718"/>
          <a:stretch/>
        </p:blipFill>
        <p:spPr>
          <a:xfrm>
            <a:off x="327547" y="321733"/>
            <a:ext cx="7058306" cy="4107392"/>
          </a:xfrm>
          <a:prstGeom prst="rect">
            <a:avLst/>
          </a:prstGeom>
        </p:spPr>
      </p:pic>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5:35-36</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7865496" y="751755"/>
            <a:ext cx="3673929" cy="5354488"/>
          </a:xfrm>
        </p:spPr>
        <p:txBody>
          <a:bodyPr anchor="ctr">
            <a:noAutofit/>
          </a:bodyPr>
          <a:lstStyle/>
          <a:p>
            <a:pPr marL="0" indent="0">
              <a:buNone/>
            </a:pPr>
            <a:r>
              <a:rPr lang="en-US" dirty="0">
                <a:solidFill>
                  <a:srgbClr val="FFFFFF"/>
                </a:solidFill>
              </a:rPr>
              <a:t>While he was still speaking, some people came from the leader’s house to say, “Your daughter is dead. Why trouble the teacher any further?” But overhearing what they said, Jesus said to the leader of the synagogue, “Do not fear, only believe.”  (NRSV)</a:t>
            </a:r>
            <a:endParaRPr lang="en-US" b="1" dirty="0">
              <a:solidFill>
                <a:srgbClr val="FFFFFF"/>
              </a:solidFill>
            </a:endParaRPr>
          </a:p>
        </p:txBody>
      </p:sp>
    </p:spTree>
    <p:extLst>
      <p:ext uri="{BB962C8B-B14F-4D97-AF65-F5344CB8AC3E}">
        <p14:creationId xmlns:p14="http://schemas.microsoft.com/office/powerpoint/2010/main" val="1872519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CC64-77E0-41C6-BFF7-3F0BC80A19AC}"/>
              </a:ext>
            </a:extLst>
          </p:cNvPr>
          <p:cNvSpPr>
            <a:spLocks noGrp="1"/>
          </p:cNvSpPr>
          <p:nvPr>
            <p:ph type="title"/>
          </p:nvPr>
        </p:nvSpPr>
        <p:spPr/>
        <p:txBody>
          <a:bodyPr/>
          <a:lstStyle/>
          <a:p>
            <a:r>
              <a:rPr lang="en-US" dirty="0"/>
              <a:t>December 15-16, 2016</a:t>
            </a:r>
          </a:p>
        </p:txBody>
      </p:sp>
      <p:pic>
        <p:nvPicPr>
          <p:cNvPr id="5" name="Content Placeholder 4" descr="Google Maps image">
            <a:extLst>
              <a:ext uri="{FF2B5EF4-FFF2-40B4-BE49-F238E27FC236}">
                <a16:creationId xmlns:a16="http://schemas.microsoft.com/office/drawing/2014/main" id="{A931BB25-2CCA-46B4-8FE8-BFD17D490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185" y="1336189"/>
            <a:ext cx="4077211" cy="2191501"/>
          </a:xfrm>
        </p:spPr>
      </p:pic>
      <p:pic>
        <p:nvPicPr>
          <p:cNvPr id="7" name="Picture 6" descr="UPMC Presbyterian, from Google">
            <a:extLst>
              <a:ext uri="{FF2B5EF4-FFF2-40B4-BE49-F238E27FC236}">
                <a16:creationId xmlns:a16="http://schemas.microsoft.com/office/drawing/2014/main" id="{36E8BFAA-1867-4ABE-84A5-48A0130F4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115" y="1321830"/>
            <a:ext cx="2918360" cy="2198497"/>
          </a:xfrm>
          <a:prstGeom prst="rect">
            <a:avLst/>
          </a:prstGeom>
        </p:spPr>
      </p:pic>
      <p:sp>
        <p:nvSpPr>
          <p:cNvPr id="11" name="TextBox 10" descr="Williamsport Regional Medical Center (Google)&#10;">
            <a:extLst>
              <a:ext uri="{FF2B5EF4-FFF2-40B4-BE49-F238E27FC236}">
                <a16:creationId xmlns:a16="http://schemas.microsoft.com/office/drawing/2014/main" id="{9D1465B1-34AC-4021-B76C-B39D9920A231}"/>
              </a:ext>
            </a:extLst>
          </p:cNvPr>
          <p:cNvSpPr txBox="1"/>
          <p:nvPr/>
        </p:nvSpPr>
        <p:spPr>
          <a:xfrm>
            <a:off x="885800" y="3562929"/>
            <a:ext cx="3801979" cy="369332"/>
          </a:xfrm>
          <a:prstGeom prst="rect">
            <a:avLst/>
          </a:prstGeom>
          <a:noFill/>
        </p:spPr>
        <p:txBody>
          <a:bodyPr wrap="square" rtlCol="0">
            <a:spAutoFit/>
          </a:bodyPr>
          <a:lstStyle/>
          <a:p>
            <a:r>
              <a:rPr lang="en-US" b="1" dirty="0"/>
              <a:t>Williamsport Regional Medical Center</a:t>
            </a:r>
          </a:p>
        </p:txBody>
      </p:sp>
      <p:sp>
        <p:nvSpPr>
          <p:cNvPr id="12" name="TextBox 11">
            <a:extLst>
              <a:ext uri="{FF2B5EF4-FFF2-40B4-BE49-F238E27FC236}">
                <a16:creationId xmlns:a16="http://schemas.microsoft.com/office/drawing/2014/main" id="{D73FEF5F-028F-4DF2-8C07-9D89EDFA382E}"/>
              </a:ext>
            </a:extLst>
          </p:cNvPr>
          <p:cNvSpPr txBox="1"/>
          <p:nvPr/>
        </p:nvSpPr>
        <p:spPr>
          <a:xfrm>
            <a:off x="7659949" y="3581002"/>
            <a:ext cx="4010526" cy="646331"/>
          </a:xfrm>
          <a:prstGeom prst="rect">
            <a:avLst/>
          </a:prstGeom>
          <a:noFill/>
        </p:spPr>
        <p:txBody>
          <a:bodyPr wrap="square" rtlCol="0">
            <a:spAutoFit/>
          </a:bodyPr>
          <a:lstStyle/>
          <a:p>
            <a:r>
              <a:rPr lang="en-US" b="1" dirty="0"/>
              <a:t>University of Pittsburgh Medical Center</a:t>
            </a:r>
          </a:p>
          <a:p>
            <a:r>
              <a:rPr lang="en-US" b="1" dirty="0"/>
              <a:t>Presbyterian Hospital</a:t>
            </a:r>
          </a:p>
        </p:txBody>
      </p:sp>
      <p:pic>
        <p:nvPicPr>
          <p:cNvPr id="9" name="Picture 8" descr="MedEvac image">
            <a:extLst>
              <a:ext uri="{FF2B5EF4-FFF2-40B4-BE49-F238E27FC236}">
                <a16:creationId xmlns:a16="http://schemas.microsoft.com/office/drawing/2014/main" id="{E6446960-32F6-4BCA-BDA7-819E20D8E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992" y="1595874"/>
            <a:ext cx="3844116" cy="1606834"/>
          </a:xfrm>
          <a:prstGeom prst="rect">
            <a:avLst/>
          </a:prstGeom>
        </p:spPr>
      </p:pic>
      <p:sp>
        <p:nvSpPr>
          <p:cNvPr id="3" name="TextBox 2">
            <a:extLst>
              <a:ext uri="{FF2B5EF4-FFF2-40B4-BE49-F238E27FC236}">
                <a16:creationId xmlns:a16="http://schemas.microsoft.com/office/drawing/2014/main" id="{BFE3D6A7-23E7-423F-858B-F99A3B778DB2}"/>
              </a:ext>
            </a:extLst>
          </p:cNvPr>
          <p:cNvSpPr txBox="1"/>
          <p:nvPr/>
        </p:nvSpPr>
        <p:spPr>
          <a:xfrm>
            <a:off x="960120" y="4605627"/>
            <a:ext cx="7063740" cy="1383601"/>
          </a:xfrm>
          <a:prstGeom prst="rect">
            <a:avLst/>
          </a:prstGeom>
          <a:noFill/>
        </p:spPr>
        <p:txBody>
          <a:bodyPr wrap="square" rtlCol="0">
            <a:spAutoFit/>
          </a:bodyPr>
          <a:lstStyle/>
          <a:p>
            <a:pPr marL="342900" indent="-342900">
              <a:buFont typeface="+mj-lt"/>
              <a:buAutoNum type="arabicPeriod"/>
            </a:pPr>
            <a:r>
              <a:rPr lang="en-US" sz="2800" dirty="0"/>
              <a:t>I am being flown by helicopter to Pittsburgh.</a:t>
            </a:r>
          </a:p>
          <a:p>
            <a:pPr marL="342900" indent="-342900">
              <a:buFont typeface="+mj-lt"/>
              <a:buAutoNum type="arabicPeriod"/>
            </a:pPr>
            <a:r>
              <a:rPr lang="en-US" sz="2800" dirty="0"/>
              <a:t>I’m feeling shocks. </a:t>
            </a:r>
          </a:p>
          <a:p>
            <a:pPr marL="342900" indent="-342900">
              <a:buFont typeface="+mj-lt"/>
              <a:buAutoNum type="arabicPeriod"/>
            </a:pPr>
            <a:r>
              <a:rPr lang="en-US" sz="2800" dirty="0"/>
              <a:t>I’m praying, “</a:t>
            </a:r>
            <a:r>
              <a:rPr lang="en-US" sz="2800" i="1" dirty="0"/>
              <a:t>My times are in your hand</a:t>
            </a:r>
            <a:r>
              <a:rPr lang="en-US" sz="2800" dirty="0"/>
              <a:t>…"</a:t>
            </a:r>
          </a:p>
        </p:txBody>
      </p:sp>
      <p:pic>
        <p:nvPicPr>
          <p:cNvPr id="6" name="Picture 5" descr="Paul in Pittsburgh, Dec. 20, 2018">
            <a:extLst>
              <a:ext uri="{FF2B5EF4-FFF2-40B4-BE49-F238E27FC236}">
                <a16:creationId xmlns:a16="http://schemas.microsoft.com/office/drawing/2014/main" id="{CEBEA5B5-AF34-4284-93C4-2F73AD916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1980" y="4433457"/>
            <a:ext cx="2377440" cy="1783080"/>
          </a:xfrm>
          <a:prstGeom prst="rect">
            <a:avLst/>
          </a:prstGeom>
        </p:spPr>
      </p:pic>
    </p:spTree>
    <p:extLst>
      <p:ext uri="{BB962C8B-B14F-4D97-AF65-F5344CB8AC3E}">
        <p14:creationId xmlns:p14="http://schemas.microsoft.com/office/powerpoint/2010/main" val="1498387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Evac image">
            <a:extLst>
              <a:ext uri="{FF2B5EF4-FFF2-40B4-BE49-F238E27FC236}">
                <a16:creationId xmlns:a16="http://schemas.microsoft.com/office/drawing/2014/main" id="{E6446960-32F6-4BCA-BDA7-819E20D8E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303" y="4229584"/>
            <a:ext cx="4316319" cy="1804214"/>
          </a:xfrm>
          <a:prstGeom prst="rect">
            <a:avLst/>
          </a:prstGeom>
        </p:spPr>
      </p:pic>
      <p:sp>
        <p:nvSpPr>
          <p:cNvPr id="2" name="Title 1">
            <a:extLst>
              <a:ext uri="{FF2B5EF4-FFF2-40B4-BE49-F238E27FC236}">
                <a16:creationId xmlns:a16="http://schemas.microsoft.com/office/drawing/2014/main" id="{E61ACC64-77E0-41C6-BFF7-3F0BC80A19AC}"/>
              </a:ext>
            </a:extLst>
          </p:cNvPr>
          <p:cNvSpPr>
            <a:spLocks noGrp="1"/>
          </p:cNvSpPr>
          <p:nvPr>
            <p:ph type="title"/>
          </p:nvPr>
        </p:nvSpPr>
        <p:spPr/>
        <p:txBody>
          <a:bodyPr/>
          <a:lstStyle/>
          <a:p>
            <a:r>
              <a:rPr lang="en-US" dirty="0"/>
              <a:t>December 2016</a:t>
            </a:r>
          </a:p>
        </p:txBody>
      </p:sp>
      <p:pic>
        <p:nvPicPr>
          <p:cNvPr id="5" name="Content Placeholder 4" descr="Google Maps image">
            <a:extLst>
              <a:ext uri="{FF2B5EF4-FFF2-40B4-BE49-F238E27FC236}">
                <a16:creationId xmlns:a16="http://schemas.microsoft.com/office/drawing/2014/main" id="{A931BB25-2CCA-46B4-8FE8-BFD17D4904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753" y="1353653"/>
            <a:ext cx="4077211" cy="2191501"/>
          </a:xfrm>
        </p:spPr>
      </p:pic>
      <p:pic>
        <p:nvPicPr>
          <p:cNvPr id="7" name="Picture 6" descr="Google Maps image">
            <a:extLst>
              <a:ext uri="{FF2B5EF4-FFF2-40B4-BE49-F238E27FC236}">
                <a16:creationId xmlns:a16="http://schemas.microsoft.com/office/drawing/2014/main" id="{36E8BFAA-1867-4ABE-84A5-48A0130F4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863" y="1033581"/>
            <a:ext cx="5325254" cy="4011689"/>
          </a:xfrm>
          <a:prstGeom prst="rect">
            <a:avLst/>
          </a:prstGeom>
        </p:spPr>
      </p:pic>
      <p:sp>
        <p:nvSpPr>
          <p:cNvPr id="11" name="TextBox 10">
            <a:extLst>
              <a:ext uri="{FF2B5EF4-FFF2-40B4-BE49-F238E27FC236}">
                <a16:creationId xmlns:a16="http://schemas.microsoft.com/office/drawing/2014/main" id="{9D1465B1-34AC-4021-B76C-B39D9920A231}"/>
              </a:ext>
            </a:extLst>
          </p:cNvPr>
          <p:cNvSpPr txBox="1"/>
          <p:nvPr/>
        </p:nvSpPr>
        <p:spPr>
          <a:xfrm>
            <a:off x="1090863" y="3655292"/>
            <a:ext cx="3801979" cy="369332"/>
          </a:xfrm>
          <a:prstGeom prst="rect">
            <a:avLst/>
          </a:prstGeom>
          <a:noFill/>
        </p:spPr>
        <p:txBody>
          <a:bodyPr wrap="square" rtlCol="0">
            <a:spAutoFit/>
          </a:bodyPr>
          <a:lstStyle/>
          <a:p>
            <a:r>
              <a:rPr lang="en-US" b="1" dirty="0"/>
              <a:t>Williamsport Regional Medical Center</a:t>
            </a:r>
          </a:p>
        </p:txBody>
      </p:sp>
      <p:sp>
        <p:nvSpPr>
          <p:cNvPr id="12" name="TextBox 11">
            <a:extLst>
              <a:ext uri="{FF2B5EF4-FFF2-40B4-BE49-F238E27FC236}">
                <a16:creationId xmlns:a16="http://schemas.microsoft.com/office/drawing/2014/main" id="{D73FEF5F-028F-4DF2-8C07-9D89EDFA382E}"/>
              </a:ext>
            </a:extLst>
          </p:cNvPr>
          <p:cNvSpPr txBox="1"/>
          <p:nvPr/>
        </p:nvSpPr>
        <p:spPr>
          <a:xfrm>
            <a:off x="7106653" y="5229727"/>
            <a:ext cx="4010526" cy="646331"/>
          </a:xfrm>
          <a:prstGeom prst="rect">
            <a:avLst/>
          </a:prstGeom>
          <a:noFill/>
        </p:spPr>
        <p:txBody>
          <a:bodyPr wrap="square" rtlCol="0">
            <a:spAutoFit/>
          </a:bodyPr>
          <a:lstStyle/>
          <a:p>
            <a:r>
              <a:rPr lang="en-US" b="1" dirty="0"/>
              <a:t>University of Pittsburgh Medical Center</a:t>
            </a:r>
          </a:p>
          <a:p>
            <a:r>
              <a:rPr lang="en-US" b="1" dirty="0"/>
              <a:t>Presbyterian Hospital</a:t>
            </a:r>
          </a:p>
        </p:txBody>
      </p:sp>
    </p:spTree>
    <p:extLst>
      <p:ext uri="{BB962C8B-B14F-4D97-AF65-F5344CB8AC3E}">
        <p14:creationId xmlns:p14="http://schemas.microsoft.com/office/powerpoint/2010/main" val="2764786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2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y times are in your hand&#10;CC0 Creative Commons">
            <a:extLst>
              <a:ext uri="{FF2B5EF4-FFF2-40B4-BE49-F238E27FC236}">
                <a16:creationId xmlns:a16="http://schemas.microsoft.com/office/drawing/2014/main" id="{462707B8-DBA6-48C8-B404-3A47F0FF46EF}"/>
              </a:ext>
            </a:extLst>
          </p:cNvPr>
          <p:cNvPicPr>
            <a:picLocks noChangeAspect="1"/>
          </p:cNvPicPr>
          <p:nvPr/>
        </p:nvPicPr>
        <p:blipFill rotWithShape="1">
          <a:blip r:embed="rId2">
            <a:extLst>
              <a:ext uri="{28A0092B-C50C-407E-A947-70E740481C1C}">
                <a14:useLocalDpi xmlns:a14="http://schemas.microsoft.com/office/drawing/2010/main" val="0"/>
              </a:ext>
            </a:extLst>
          </a:blip>
          <a:srcRect r="1" b="12494"/>
          <a:stretch/>
        </p:blipFill>
        <p:spPr>
          <a:xfrm>
            <a:off x="327547" y="321733"/>
            <a:ext cx="7058306" cy="4107392"/>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AE9FC6-4F89-45D3-A3E5-8BB1F739EC7E}"/>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Psalm 31</a:t>
            </a:r>
            <a:br>
              <a:rPr lang="en-US" dirty="0">
                <a:solidFill>
                  <a:srgbClr val="FFFFFF"/>
                </a:solidFill>
              </a:rPr>
            </a:br>
            <a:endParaRPr lang="en-US" dirty="0">
              <a:solidFill>
                <a:srgbClr val="FFFFFF"/>
              </a:solidFill>
            </a:endParaRPr>
          </a:p>
        </p:txBody>
      </p:sp>
      <p:sp>
        <p:nvSpPr>
          <p:cNvPr id="7" name="Content Placeholder 6">
            <a:extLst>
              <a:ext uri="{FF2B5EF4-FFF2-40B4-BE49-F238E27FC236}">
                <a16:creationId xmlns:a16="http://schemas.microsoft.com/office/drawing/2014/main" id="{84F164FF-9921-432E-83D9-896DAC0B9CFC}"/>
              </a:ext>
            </a:extLst>
          </p:cNvPr>
          <p:cNvSpPr>
            <a:spLocks noGrp="1"/>
          </p:cNvSpPr>
          <p:nvPr>
            <p:ph idx="1"/>
          </p:nvPr>
        </p:nvSpPr>
        <p:spPr>
          <a:xfrm>
            <a:off x="8029319" y="917725"/>
            <a:ext cx="3424739" cy="4852362"/>
          </a:xfrm>
        </p:spPr>
        <p:txBody>
          <a:bodyPr anchor="ctr">
            <a:normAutofit/>
          </a:bodyPr>
          <a:lstStyle/>
          <a:p>
            <a:pPr marL="0" indent="0">
              <a:buNone/>
            </a:pPr>
            <a:r>
              <a:rPr lang="en-US" sz="2000" b="1" i="1" dirty="0">
                <a:solidFill>
                  <a:schemeClr val="accent6">
                    <a:lumMod val="60000"/>
                    <a:lumOff val="40000"/>
                  </a:schemeClr>
                </a:solidFill>
              </a:rPr>
              <a:t>Into your hand </a:t>
            </a:r>
            <a:r>
              <a:rPr lang="en-US" sz="2000" i="1" dirty="0">
                <a:solidFill>
                  <a:srgbClr val="FFFFFF"/>
                </a:solidFill>
              </a:rPr>
              <a:t>I commit my spirit;</a:t>
            </a:r>
            <a:br>
              <a:rPr lang="en-US" sz="2000" i="1" dirty="0">
                <a:solidFill>
                  <a:srgbClr val="FFFFFF"/>
                </a:solidFill>
              </a:rPr>
            </a:br>
            <a:r>
              <a:rPr lang="en-US" sz="2000" i="1" dirty="0">
                <a:solidFill>
                  <a:srgbClr val="FFFFFF"/>
                </a:solidFill>
              </a:rPr>
              <a:t>   you have redeemed me, O Lord, faithful God. </a:t>
            </a:r>
            <a:br>
              <a:rPr lang="en-US" sz="2000" i="1" dirty="0">
                <a:solidFill>
                  <a:srgbClr val="FFFFFF"/>
                </a:solidFill>
              </a:rPr>
            </a:br>
            <a:r>
              <a:rPr lang="en-US" sz="2000" dirty="0">
                <a:solidFill>
                  <a:srgbClr val="FFFFFF"/>
                </a:solidFill>
              </a:rPr>
              <a:t>Psalms 31:5 (NRSV)</a:t>
            </a:r>
          </a:p>
          <a:p>
            <a:pPr marL="0" indent="0">
              <a:buNone/>
            </a:pPr>
            <a:r>
              <a:rPr lang="en-US" sz="2000" i="1" dirty="0">
                <a:solidFill>
                  <a:srgbClr val="FFFFFF"/>
                </a:solidFill>
              </a:rPr>
              <a:t>My times are </a:t>
            </a:r>
            <a:r>
              <a:rPr lang="en-US" sz="2000" b="1" i="1" dirty="0">
                <a:solidFill>
                  <a:schemeClr val="accent6">
                    <a:lumMod val="60000"/>
                    <a:lumOff val="40000"/>
                  </a:schemeClr>
                </a:solidFill>
              </a:rPr>
              <a:t>in your hand</a:t>
            </a:r>
            <a:r>
              <a:rPr lang="en-US" sz="2000" i="1" dirty="0">
                <a:solidFill>
                  <a:srgbClr val="FFFFFF"/>
                </a:solidFill>
              </a:rPr>
              <a:t>;</a:t>
            </a:r>
            <a:br>
              <a:rPr lang="en-US" sz="2000" i="1" dirty="0">
                <a:solidFill>
                  <a:srgbClr val="FFFFFF"/>
                </a:solidFill>
              </a:rPr>
            </a:br>
            <a:r>
              <a:rPr lang="en-US" sz="2000" i="1" dirty="0">
                <a:solidFill>
                  <a:srgbClr val="FFFFFF"/>
                </a:solidFill>
              </a:rPr>
              <a:t>   deliver me from the hand of my enemies and persecutors.</a:t>
            </a:r>
            <a:br>
              <a:rPr lang="en-US" sz="2000" i="1" dirty="0">
                <a:solidFill>
                  <a:srgbClr val="FFFFFF"/>
                </a:solidFill>
              </a:rPr>
            </a:br>
            <a:r>
              <a:rPr lang="en-US" sz="2000" i="1" dirty="0">
                <a:solidFill>
                  <a:srgbClr val="FFFFFF"/>
                </a:solidFill>
              </a:rPr>
              <a:t>Let your face shine upon your servant;</a:t>
            </a:r>
            <a:br>
              <a:rPr lang="en-US" sz="2000" i="1" dirty="0">
                <a:solidFill>
                  <a:srgbClr val="FFFFFF"/>
                </a:solidFill>
              </a:rPr>
            </a:br>
            <a:r>
              <a:rPr lang="en-US" sz="2000" i="1" dirty="0">
                <a:solidFill>
                  <a:srgbClr val="FFFFFF"/>
                </a:solidFill>
              </a:rPr>
              <a:t>   save me in your steadfast love. </a:t>
            </a:r>
            <a:r>
              <a:rPr lang="en-US" sz="2000" dirty="0">
                <a:solidFill>
                  <a:srgbClr val="FFFFFF"/>
                </a:solidFill>
              </a:rPr>
              <a:t>Psalms 31:15-16 (NRSV)</a:t>
            </a:r>
          </a:p>
        </p:txBody>
      </p:sp>
    </p:spTree>
    <p:extLst>
      <p:ext uri="{BB962C8B-B14F-4D97-AF65-F5344CB8AC3E}">
        <p14:creationId xmlns:p14="http://schemas.microsoft.com/office/powerpoint/2010/main" val="3534195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5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y times are in your hand&#10;CC0 Creative Commons">
            <a:extLst>
              <a:ext uri="{FF2B5EF4-FFF2-40B4-BE49-F238E27FC236}">
                <a16:creationId xmlns:a16="http://schemas.microsoft.com/office/drawing/2014/main" id="{960AB3E6-1E2D-4F19-80D8-A06D0301D14C}"/>
              </a:ext>
            </a:extLst>
          </p:cNvPr>
          <p:cNvPicPr>
            <a:picLocks noChangeAspect="1"/>
          </p:cNvPicPr>
          <p:nvPr/>
        </p:nvPicPr>
        <p:blipFill rotWithShape="1">
          <a:blip r:embed="rId2">
            <a:extLst>
              <a:ext uri="{28A0092B-C50C-407E-A947-70E740481C1C}">
                <a14:useLocalDpi xmlns:a14="http://schemas.microsoft.com/office/drawing/2010/main" val="0"/>
              </a:ext>
            </a:extLst>
          </a:blip>
          <a:srcRect t="746" r="1" b="12076"/>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AE9FC6-4F89-45D3-A3E5-8BB1F739EC7E}"/>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Psalm 31</a:t>
            </a:r>
            <a:br>
              <a:rPr lang="en-US" dirty="0">
                <a:solidFill>
                  <a:srgbClr val="FFFFFF"/>
                </a:solidFill>
              </a:rPr>
            </a:br>
            <a:endParaRPr lang="en-US" dirty="0">
              <a:solidFill>
                <a:srgbClr val="FFFFFF"/>
              </a:solidFill>
            </a:endParaRPr>
          </a:p>
        </p:txBody>
      </p:sp>
      <p:sp>
        <p:nvSpPr>
          <p:cNvPr id="13" name="Content Placeholder 6">
            <a:extLst>
              <a:ext uri="{FF2B5EF4-FFF2-40B4-BE49-F238E27FC236}">
                <a16:creationId xmlns:a16="http://schemas.microsoft.com/office/drawing/2014/main" id="{9A5C55E8-FB09-43E6-8233-ABA698C22FD2}"/>
              </a:ext>
            </a:extLst>
          </p:cNvPr>
          <p:cNvSpPr txBox="1">
            <a:spLocks/>
          </p:cNvSpPr>
          <p:nvPr/>
        </p:nvSpPr>
        <p:spPr>
          <a:xfrm>
            <a:off x="8029319" y="917725"/>
            <a:ext cx="3424739" cy="48523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labo 13px" panose="020605030305050204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labo 13px" panose="020605030305050204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labo 13px" panose="020605030305050204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labo 13px" panose="020605030305050204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labo 13px" panose="020605030305050204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i="1">
                <a:solidFill>
                  <a:schemeClr val="accent6">
                    <a:lumMod val="60000"/>
                    <a:lumOff val="40000"/>
                  </a:schemeClr>
                </a:solidFill>
              </a:rPr>
              <a:t>Into your hand </a:t>
            </a:r>
            <a:r>
              <a:rPr lang="en-US" sz="2000" i="1">
                <a:solidFill>
                  <a:srgbClr val="FFFFFF"/>
                </a:solidFill>
              </a:rPr>
              <a:t>I commit my spirit;</a:t>
            </a:r>
            <a:br>
              <a:rPr lang="en-US" sz="2000" i="1">
                <a:solidFill>
                  <a:srgbClr val="FFFFFF"/>
                </a:solidFill>
              </a:rPr>
            </a:br>
            <a:r>
              <a:rPr lang="en-US" sz="2000" i="1">
                <a:solidFill>
                  <a:srgbClr val="FFFFFF"/>
                </a:solidFill>
              </a:rPr>
              <a:t>   you have redeemed me, O Lord, faithful God. </a:t>
            </a:r>
            <a:br>
              <a:rPr lang="en-US" sz="2000" i="1">
                <a:solidFill>
                  <a:srgbClr val="FFFFFF"/>
                </a:solidFill>
              </a:rPr>
            </a:br>
            <a:r>
              <a:rPr lang="en-US" sz="2000">
                <a:solidFill>
                  <a:srgbClr val="FFFFFF"/>
                </a:solidFill>
              </a:rPr>
              <a:t>Psalms 31:5 (NRSV)</a:t>
            </a:r>
          </a:p>
          <a:p>
            <a:pPr marL="0" indent="0">
              <a:buFont typeface="Arial" panose="020B0604020202020204" pitchFamily="34" charset="0"/>
              <a:buNone/>
            </a:pPr>
            <a:r>
              <a:rPr lang="en-US" sz="2000" i="1">
                <a:solidFill>
                  <a:srgbClr val="FFFFFF"/>
                </a:solidFill>
              </a:rPr>
              <a:t>My times are </a:t>
            </a:r>
            <a:r>
              <a:rPr lang="en-US" sz="2000" b="1" i="1">
                <a:solidFill>
                  <a:schemeClr val="accent6">
                    <a:lumMod val="60000"/>
                    <a:lumOff val="40000"/>
                  </a:schemeClr>
                </a:solidFill>
              </a:rPr>
              <a:t>in your hand</a:t>
            </a:r>
            <a:r>
              <a:rPr lang="en-US" sz="2000" i="1">
                <a:solidFill>
                  <a:srgbClr val="FFFFFF"/>
                </a:solidFill>
              </a:rPr>
              <a:t>;</a:t>
            </a:r>
            <a:br>
              <a:rPr lang="en-US" sz="2000" i="1">
                <a:solidFill>
                  <a:srgbClr val="FFFFFF"/>
                </a:solidFill>
              </a:rPr>
            </a:br>
            <a:r>
              <a:rPr lang="en-US" sz="2000" i="1">
                <a:solidFill>
                  <a:srgbClr val="FFFFFF"/>
                </a:solidFill>
              </a:rPr>
              <a:t>   deliver me from the hand of my enemies and persecutors.</a:t>
            </a:r>
            <a:br>
              <a:rPr lang="en-US" sz="2000" i="1">
                <a:solidFill>
                  <a:srgbClr val="FFFFFF"/>
                </a:solidFill>
              </a:rPr>
            </a:br>
            <a:r>
              <a:rPr lang="en-US" sz="2000" i="1">
                <a:solidFill>
                  <a:srgbClr val="FFFFFF"/>
                </a:solidFill>
              </a:rPr>
              <a:t>Let your face shine upon your servant;</a:t>
            </a:r>
            <a:br>
              <a:rPr lang="en-US" sz="2000" i="1">
                <a:solidFill>
                  <a:srgbClr val="FFFFFF"/>
                </a:solidFill>
              </a:rPr>
            </a:br>
            <a:r>
              <a:rPr lang="en-US" sz="2000" i="1">
                <a:solidFill>
                  <a:srgbClr val="FFFFFF"/>
                </a:solidFill>
              </a:rPr>
              <a:t>   save me in your steadfast love. </a:t>
            </a:r>
            <a:r>
              <a:rPr lang="en-US" sz="2000">
                <a:solidFill>
                  <a:srgbClr val="FFFFFF"/>
                </a:solidFill>
              </a:rPr>
              <a:t>Psalms 31:15-16 (NRSV)</a:t>
            </a:r>
            <a:endParaRPr lang="en-US" sz="2000" dirty="0">
              <a:solidFill>
                <a:srgbClr val="FFFFFF"/>
              </a:solidFill>
            </a:endParaRPr>
          </a:p>
        </p:txBody>
      </p:sp>
    </p:spTree>
    <p:extLst>
      <p:ext uri="{BB962C8B-B14F-4D97-AF65-F5344CB8AC3E}">
        <p14:creationId xmlns:p14="http://schemas.microsoft.com/office/powerpoint/2010/main" val="3565390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5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rock mountain&#10;https://commons.wikimedia.org/wiki/File:Ouray_National_Wildlife_Refuge_Rock_Formations.JPG#/media/File:Ouray_National_Wildlife_Refuge_Rock_Formations.JPG">
            <a:extLst>
              <a:ext uri="{FF2B5EF4-FFF2-40B4-BE49-F238E27FC236}">
                <a16:creationId xmlns:a16="http://schemas.microsoft.com/office/drawing/2014/main" id="{2C24A0F0-4833-472C-B60E-BEAD0080F66C}"/>
              </a:ext>
            </a:extLst>
          </p:cNvPr>
          <p:cNvPicPr>
            <a:picLocks noChangeAspect="1"/>
          </p:cNvPicPr>
          <p:nvPr/>
        </p:nvPicPr>
        <p:blipFill rotWithShape="1">
          <a:blip r:embed="rId2">
            <a:extLst>
              <a:ext uri="{28A0092B-C50C-407E-A947-70E740481C1C}">
                <a14:useLocalDpi xmlns:a14="http://schemas.microsoft.com/office/drawing/2010/main" val="0"/>
              </a:ext>
            </a:extLst>
          </a:blip>
          <a:srcRect r="1" b="2241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AE9FC6-4F89-45D3-A3E5-8BB1F739EC7E}"/>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Psalm 31</a:t>
            </a:r>
            <a:br>
              <a:rPr lang="en-US" dirty="0">
                <a:solidFill>
                  <a:srgbClr val="FFFFFF"/>
                </a:solidFill>
              </a:rPr>
            </a:br>
            <a:endParaRPr lang="en-US" dirty="0">
              <a:solidFill>
                <a:srgbClr val="FFFFFF"/>
              </a:solidFill>
            </a:endParaRPr>
          </a:p>
        </p:txBody>
      </p:sp>
      <p:sp>
        <p:nvSpPr>
          <p:cNvPr id="7" name="Content Placeholder 6">
            <a:extLst>
              <a:ext uri="{FF2B5EF4-FFF2-40B4-BE49-F238E27FC236}">
                <a16:creationId xmlns:a16="http://schemas.microsoft.com/office/drawing/2014/main" id="{84F164FF-9921-432E-83D9-896DAC0B9CFC}"/>
              </a:ext>
            </a:extLst>
          </p:cNvPr>
          <p:cNvSpPr>
            <a:spLocks noGrp="1"/>
          </p:cNvSpPr>
          <p:nvPr>
            <p:ph idx="1"/>
          </p:nvPr>
        </p:nvSpPr>
        <p:spPr>
          <a:xfrm>
            <a:off x="7879645" y="485422"/>
            <a:ext cx="3574414" cy="5700889"/>
          </a:xfrm>
        </p:spPr>
        <p:txBody>
          <a:bodyPr anchor="ctr">
            <a:normAutofit/>
          </a:bodyPr>
          <a:lstStyle/>
          <a:p>
            <a:pPr marL="0" indent="0">
              <a:buNone/>
            </a:pPr>
            <a:r>
              <a:rPr lang="en-US" sz="3600" i="1" dirty="0">
                <a:solidFill>
                  <a:srgbClr val="FFFFFF"/>
                </a:solidFill>
              </a:rPr>
              <a:t>Be a rock of refuge for me,</a:t>
            </a:r>
            <a:br>
              <a:rPr lang="en-US" sz="3600" i="1" dirty="0">
                <a:solidFill>
                  <a:srgbClr val="FFFFFF"/>
                </a:solidFill>
              </a:rPr>
            </a:br>
            <a:r>
              <a:rPr lang="en-US" sz="3600" i="1" dirty="0">
                <a:solidFill>
                  <a:srgbClr val="FFFFFF"/>
                </a:solidFill>
              </a:rPr>
              <a:t>   a strong fortress to save me. </a:t>
            </a:r>
            <a:r>
              <a:rPr lang="en-US" sz="3600">
                <a:solidFill>
                  <a:srgbClr val="FFFFFF"/>
                </a:solidFill>
              </a:rPr>
              <a:t>Psalms 31:2 (NRSV)</a:t>
            </a:r>
            <a:endParaRPr lang="en-US" sz="3600" dirty="0">
              <a:solidFill>
                <a:srgbClr val="FFFFFF"/>
              </a:solidFill>
            </a:endParaRPr>
          </a:p>
        </p:txBody>
      </p:sp>
    </p:spTree>
    <p:extLst>
      <p:ext uri="{BB962C8B-B14F-4D97-AF65-F5344CB8AC3E}">
        <p14:creationId xmlns:p14="http://schemas.microsoft.com/office/powerpoint/2010/main" val="2683087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New Testament Greek words for healing</a:t>
            </a:r>
          </a:p>
        </p:txBody>
      </p:sp>
      <p:graphicFrame>
        <p:nvGraphicFramePr>
          <p:cNvPr id="8" name="Content Placeholder 7">
            <a:extLst>
              <a:ext uri="{FF2B5EF4-FFF2-40B4-BE49-F238E27FC236}">
                <a16:creationId xmlns:a16="http://schemas.microsoft.com/office/drawing/2014/main" id="{4FC0092F-4D61-4A60-A53E-DA0EC0E7B1D3}"/>
              </a:ext>
            </a:extLst>
          </p:cNvPr>
          <p:cNvGraphicFramePr>
            <a:graphicFrameLocks noGrp="1"/>
          </p:cNvGraphicFramePr>
          <p:nvPr>
            <p:ph idx="1"/>
            <p:extLst>
              <p:ext uri="{D42A27DB-BD31-4B8C-83A1-F6EECF244321}">
                <p14:modId xmlns:p14="http://schemas.microsoft.com/office/powerpoint/2010/main" val="1639138835"/>
              </p:ext>
            </p:extLst>
          </p:nvPr>
        </p:nvGraphicFramePr>
        <p:xfrm>
          <a:off x="838200" y="1476353"/>
          <a:ext cx="10836728" cy="3905294"/>
        </p:xfrm>
        <a:graphic>
          <a:graphicData uri="http://schemas.openxmlformats.org/drawingml/2006/table">
            <a:tbl>
              <a:tblPr>
                <a:tableStyleId>{5C22544A-7EE6-4342-B048-85BDC9FD1C3A}</a:tableStyleId>
              </a:tblPr>
              <a:tblGrid>
                <a:gridCol w="2709182">
                  <a:extLst>
                    <a:ext uri="{9D8B030D-6E8A-4147-A177-3AD203B41FA5}">
                      <a16:colId xmlns:a16="http://schemas.microsoft.com/office/drawing/2014/main" val="3993396597"/>
                    </a:ext>
                  </a:extLst>
                </a:gridCol>
                <a:gridCol w="2709182">
                  <a:extLst>
                    <a:ext uri="{9D8B030D-6E8A-4147-A177-3AD203B41FA5}">
                      <a16:colId xmlns:a16="http://schemas.microsoft.com/office/drawing/2014/main" val="588139142"/>
                    </a:ext>
                  </a:extLst>
                </a:gridCol>
                <a:gridCol w="2709182">
                  <a:extLst>
                    <a:ext uri="{9D8B030D-6E8A-4147-A177-3AD203B41FA5}">
                      <a16:colId xmlns:a16="http://schemas.microsoft.com/office/drawing/2014/main" val="3971642904"/>
                    </a:ext>
                  </a:extLst>
                </a:gridCol>
                <a:gridCol w="2709182">
                  <a:extLst>
                    <a:ext uri="{9D8B030D-6E8A-4147-A177-3AD203B41FA5}">
                      <a16:colId xmlns:a16="http://schemas.microsoft.com/office/drawing/2014/main" val="3665646839"/>
                    </a:ext>
                  </a:extLst>
                </a:gridCol>
              </a:tblGrid>
              <a:tr h="688414">
                <a:tc>
                  <a:txBody>
                    <a:bodyPr/>
                    <a:lstStyle/>
                    <a:p>
                      <a:pPr algn="l" fontAlgn="b"/>
                      <a:r>
                        <a:rPr lang="en-US" sz="2800" b="1" i="0" u="none" strike="noStrike" kern="1200" dirty="0">
                          <a:solidFill>
                            <a:srgbClr val="000000"/>
                          </a:solidFill>
                          <a:effectLst/>
                          <a:latin typeface="Calibri" panose="020F0502020204030204" pitchFamily="34" charset="0"/>
                          <a:ea typeface="+mn-ea"/>
                          <a:cs typeface="+mn-cs"/>
                        </a:rPr>
                        <a:t>Therapy</a:t>
                      </a:r>
                    </a:p>
                  </a:txBody>
                  <a:tcPr marL="6350" marR="6350" marT="6350" marB="0" anchor="b">
                    <a:solidFill>
                      <a:schemeClr val="accent6">
                        <a:lumMod val="20000"/>
                        <a:lumOff val="80000"/>
                      </a:schemeClr>
                    </a:solidFill>
                  </a:tcPr>
                </a:tc>
                <a:tc>
                  <a:txBody>
                    <a:bodyPr/>
                    <a:lstStyle/>
                    <a:p>
                      <a:pPr algn="l" fontAlgn="b"/>
                      <a:r>
                        <a:rPr lang="en-US" sz="2800" b="1" i="0" u="none" strike="noStrike" kern="1200" dirty="0">
                          <a:solidFill>
                            <a:srgbClr val="000000"/>
                          </a:solidFill>
                          <a:effectLst/>
                          <a:latin typeface="Calibri" panose="020F0502020204030204" pitchFamily="34" charset="0"/>
                          <a:ea typeface="+mn-ea"/>
                          <a:cs typeface="+mn-cs"/>
                        </a:rPr>
                        <a:t>Cure</a:t>
                      </a:r>
                    </a:p>
                  </a:txBody>
                  <a:tcPr marL="6350" marR="6350" marT="6350" marB="0" anchor="b">
                    <a:solidFill>
                      <a:schemeClr val="accent6">
                        <a:lumMod val="20000"/>
                        <a:lumOff val="80000"/>
                      </a:schemeClr>
                    </a:solidFill>
                  </a:tcPr>
                </a:tc>
                <a:tc>
                  <a:txBody>
                    <a:bodyPr/>
                    <a:lstStyle/>
                    <a:p>
                      <a:pPr algn="l" fontAlgn="b"/>
                      <a:r>
                        <a:rPr lang="en-US" sz="2800" b="1" i="0" u="none" strike="noStrike" kern="1200" dirty="0">
                          <a:solidFill>
                            <a:srgbClr val="000000"/>
                          </a:solidFill>
                          <a:effectLst/>
                          <a:latin typeface="Calibri" panose="020F0502020204030204" pitchFamily="34" charset="0"/>
                          <a:ea typeface="+mn-ea"/>
                          <a:cs typeface="+mn-cs"/>
                        </a:rPr>
                        <a:t>Health </a:t>
                      </a:r>
                    </a:p>
                  </a:txBody>
                  <a:tcPr marL="6350" marR="6350" marT="6350" marB="0" anchor="b">
                    <a:solidFill>
                      <a:schemeClr val="accent6">
                        <a:lumMod val="20000"/>
                        <a:lumOff val="80000"/>
                      </a:schemeClr>
                    </a:solidFill>
                  </a:tcPr>
                </a:tc>
                <a:tc>
                  <a:txBody>
                    <a:bodyPr/>
                    <a:lstStyle/>
                    <a:p>
                      <a:pPr algn="l" fontAlgn="b"/>
                      <a:r>
                        <a:rPr lang="en-US" sz="2800" b="1" u="none" strike="noStrike" dirty="0">
                          <a:effectLst/>
                        </a:rPr>
                        <a:t>Salvation</a:t>
                      </a:r>
                      <a:endParaRPr lang="en-US" sz="2800" b="1"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4269417040"/>
                  </a:ext>
                </a:extLst>
              </a:tr>
              <a:tr h="499100">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Mark 3:10</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Mark 5:29</a:t>
                      </a:r>
                    </a:p>
                  </a:txBody>
                  <a:tcPr marL="6350" marR="6350" marT="6350" marB="0" anchor="b">
                    <a:solidFill>
                      <a:schemeClr val="accent6">
                        <a:lumMod val="20000"/>
                        <a:lumOff val="80000"/>
                      </a:schemeClr>
                    </a:solidFill>
                  </a:tcPr>
                </a:tc>
                <a:tc>
                  <a:txBody>
                    <a:bodyPr/>
                    <a:lstStyle/>
                    <a:p>
                      <a:pPr algn="l" fontAlgn="b"/>
                      <a:r>
                        <a:rPr lang="en-US" sz="2800" b="0" i="0" u="none" strike="noStrike" kern="1200" dirty="0">
                          <a:solidFill>
                            <a:srgbClr val="000000"/>
                          </a:solidFill>
                          <a:effectLst/>
                          <a:latin typeface="Calibri" panose="020F0502020204030204" pitchFamily="34" charset="0"/>
                          <a:ea typeface="+mn-ea"/>
                          <a:cs typeface="+mn-cs"/>
                        </a:rPr>
                        <a:t>Mark 5:34</a:t>
                      </a:r>
                    </a:p>
                  </a:txBody>
                  <a:tcPr marL="6350" marR="6350" marT="6350" marB="0" anchor="b">
                    <a:solidFill>
                      <a:schemeClr val="accent6">
                        <a:lumMod val="20000"/>
                        <a:lumOff val="80000"/>
                      </a:schemeClr>
                    </a:solidFill>
                  </a:tcPr>
                </a:tc>
                <a:tc>
                  <a:txBody>
                    <a:bodyPr/>
                    <a:lstStyle/>
                    <a:p>
                      <a:pPr algn="l" fontAlgn="b"/>
                      <a:r>
                        <a:rPr lang="en-US" sz="2800" u="none" strike="noStrike" dirty="0">
                          <a:effectLst/>
                        </a:rPr>
                        <a:t>Mark 5:23, 28, 34</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276248079"/>
                  </a:ext>
                </a:extLst>
              </a:tr>
              <a:tr h="499100">
                <a:tc>
                  <a:txBody>
                    <a:bodyPr/>
                    <a:lstStyle/>
                    <a:p>
                      <a:pPr algn="l" fontAlgn="b"/>
                      <a:r>
                        <a:rPr lang="el-GR" sz="2800" b="0" i="0" u="none" strike="noStrike" kern="1200">
                          <a:solidFill>
                            <a:srgbClr val="000000"/>
                          </a:solidFill>
                          <a:effectLst/>
                          <a:latin typeface="Calibri" panose="020F0502020204030204" pitchFamily="34" charset="0"/>
                          <a:ea typeface="+mn-ea"/>
                          <a:cs typeface="+mn-cs"/>
                        </a:rPr>
                        <a:t>θεραπεύω</a:t>
                      </a:r>
                    </a:p>
                  </a:txBody>
                  <a:tcPr marL="6350" marR="6350" marT="6350" marB="0" anchor="b">
                    <a:solidFill>
                      <a:schemeClr val="accent6">
                        <a:lumMod val="20000"/>
                        <a:lumOff val="80000"/>
                      </a:schemeClr>
                    </a:solidFill>
                  </a:tcPr>
                </a:tc>
                <a:tc>
                  <a:txBody>
                    <a:bodyPr/>
                    <a:lstStyle/>
                    <a:p>
                      <a:pPr algn="l" fontAlgn="b"/>
                      <a:r>
                        <a:rPr lang="el-GR" sz="2800" b="0" i="0" u="none" strike="noStrike" kern="1200">
                          <a:solidFill>
                            <a:srgbClr val="000000"/>
                          </a:solidFill>
                          <a:effectLst/>
                          <a:latin typeface="Calibri" panose="020F0502020204030204" pitchFamily="34" charset="0"/>
                          <a:ea typeface="+mn-ea"/>
                          <a:cs typeface="+mn-cs"/>
                        </a:rPr>
                        <a:t>ἰάομαι</a:t>
                      </a:r>
                    </a:p>
                  </a:txBody>
                  <a:tcPr marL="6350" marR="6350" marT="6350" marB="0" anchor="b">
                    <a:solidFill>
                      <a:schemeClr val="accent6">
                        <a:lumMod val="20000"/>
                        <a:lumOff val="80000"/>
                      </a:schemeClr>
                    </a:solidFill>
                  </a:tcPr>
                </a:tc>
                <a:tc>
                  <a:txBody>
                    <a:bodyPr/>
                    <a:lstStyle/>
                    <a:p>
                      <a:pPr algn="l" fontAlgn="b"/>
                      <a:r>
                        <a:rPr lang="el-GR" sz="2800" b="0" i="0" u="none" strike="noStrike" kern="1200" dirty="0">
                          <a:solidFill>
                            <a:srgbClr val="000000"/>
                          </a:solidFill>
                          <a:effectLst/>
                          <a:latin typeface="Calibri" panose="020F0502020204030204" pitchFamily="34" charset="0"/>
                          <a:ea typeface="+mn-ea"/>
                          <a:cs typeface="+mn-cs"/>
                        </a:rPr>
                        <a:t>ὑγιής </a:t>
                      </a:r>
                    </a:p>
                  </a:txBody>
                  <a:tcPr marL="6350" marR="6350" marT="6350" marB="0" anchor="b">
                    <a:solidFill>
                      <a:schemeClr val="accent6">
                        <a:lumMod val="20000"/>
                        <a:lumOff val="80000"/>
                      </a:schemeClr>
                    </a:solidFill>
                  </a:tcPr>
                </a:tc>
                <a:tc>
                  <a:txBody>
                    <a:bodyPr/>
                    <a:lstStyle/>
                    <a:p>
                      <a:pPr algn="l" fontAlgn="b"/>
                      <a:r>
                        <a:rPr lang="el-GR" sz="2800" u="none" strike="noStrike">
                          <a:effectLst/>
                        </a:rPr>
                        <a:t>σώζω </a:t>
                      </a:r>
                      <a:endParaRPr lang="el-GR" sz="2800" b="0" i="0" u="none" strike="noStrike">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217475135"/>
                  </a:ext>
                </a:extLst>
              </a:tr>
              <a:tr h="499100">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therapeuō</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iaomai</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hygiēs</a:t>
                      </a:r>
                    </a:p>
                  </a:txBody>
                  <a:tcPr marL="6350" marR="6350" marT="6350" marB="0" anchor="b">
                    <a:solidFill>
                      <a:schemeClr val="accent6">
                        <a:lumMod val="20000"/>
                        <a:lumOff val="80000"/>
                      </a:schemeClr>
                    </a:solidFill>
                  </a:tcPr>
                </a:tc>
                <a:tc>
                  <a:txBody>
                    <a:bodyPr/>
                    <a:lstStyle/>
                    <a:p>
                      <a:pPr algn="l" fontAlgn="b"/>
                      <a:r>
                        <a:rPr lang="en-US" sz="2800" u="none" strike="noStrike" dirty="0" err="1">
                          <a:effectLst/>
                        </a:rPr>
                        <a:t>sōzo</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66195048"/>
                  </a:ext>
                </a:extLst>
              </a:tr>
              <a:tr h="826537">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therapy</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iatrogenic</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hygiene</a:t>
                      </a:r>
                    </a:p>
                  </a:txBody>
                  <a:tcPr marL="6350" marR="6350" marT="6350" marB="0" anchor="b">
                    <a:solidFill>
                      <a:schemeClr val="accent6">
                        <a:lumMod val="20000"/>
                        <a:lumOff val="80000"/>
                      </a:schemeClr>
                    </a:solidFill>
                  </a:tcPr>
                </a:tc>
                <a:tc>
                  <a:txBody>
                    <a:bodyPr/>
                    <a:lstStyle/>
                    <a:p>
                      <a:pPr algn="l" fontAlgn="b"/>
                      <a:r>
                        <a:rPr lang="en-US" sz="2800" u="none" strike="noStrike" dirty="0">
                          <a:effectLst/>
                        </a:rPr>
                        <a:t>soteriology (salvation)</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300478152"/>
                  </a:ext>
                </a:extLst>
              </a:tr>
              <a:tr h="826537">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serve, heal, cure</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restore, cure, heal, make whole</a:t>
                      </a:r>
                    </a:p>
                  </a:txBody>
                  <a:tcPr marL="6350" marR="6350" marT="6350" marB="0" anchor="b">
                    <a:solidFill>
                      <a:schemeClr val="accent6">
                        <a:lumMod val="20000"/>
                        <a:lumOff val="80000"/>
                      </a:schemeClr>
                    </a:solidFill>
                  </a:tcPr>
                </a:tc>
                <a:tc>
                  <a:txBody>
                    <a:bodyPr/>
                    <a:lstStyle/>
                    <a:p>
                      <a:pPr algn="l" fontAlgn="b"/>
                      <a:r>
                        <a:rPr lang="en-US" sz="2800" b="0" i="0" u="none" strike="noStrike" kern="1200" dirty="0">
                          <a:solidFill>
                            <a:srgbClr val="000000"/>
                          </a:solidFill>
                          <a:effectLst/>
                          <a:latin typeface="Calibri" panose="020F0502020204030204" pitchFamily="34" charset="0"/>
                          <a:ea typeface="+mn-ea"/>
                          <a:cs typeface="+mn-cs"/>
                        </a:rPr>
                        <a:t>healthy, well, sound, whole.</a:t>
                      </a:r>
                    </a:p>
                  </a:txBody>
                  <a:tcPr marL="6350" marR="6350" marT="6350" marB="0" anchor="b">
                    <a:solidFill>
                      <a:schemeClr val="accent6">
                        <a:lumMod val="20000"/>
                        <a:lumOff val="80000"/>
                      </a:schemeClr>
                    </a:solidFill>
                  </a:tcPr>
                </a:tc>
                <a:tc>
                  <a:txBody>
                    <a:bodyPr/>
                    <a:lstStyle/>
                    <a:p>
                      <a:pPr algn="l" fontAlgn="b"/>
                      <a:r>
                        <a:rPr lang="en-US" sz="2800" u="none" strike="noStrike" dirty="0">
                          <a:effectLst/>
                        </a:rPr>
                        <a:t>rescue, save, make well</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774765511"/>
                  </a:ext>
                </a:extLst>
              </a:tr>
            </a:tbl>
          </a:graphicData>
        </a:graphic>
      </p:graphicFrame>
    </p:spTree>
    <p:extLst>
      <p:ext uri="{BB962C8B-B14F-4D97-AF65-F5344CB8AC3E}">
        <p14:creationId xmlns:p14="http://schemas.microsoft.com/office/powerpoint/2010/main" val="1074717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8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Jesus on the cross&#10;Image courtesy of Pixabay">
            <a:extLst>
              <a:ext uri="{FF2B5EF4-FFF2-40B4-BE49-F238E27FC236}">
                <a16:creationId xmlns:a16="http://schemas.microsoft.com/office/drawing/2014/main" id="{84D82C3D-72C0-455F-9C61-170B1948E13E}"/>
              </a:ext>
            </a:extLst>
          </p:cNvPr>
          <p:cNvPicPr>
            <a:picLocks noChangeAspect="1"/>
          </p:cNvPicPr>
          <p:nvPr/>
        </p:nvPicPr>
        <p:blipFill rotWithShape="1">
          <a:blip r:embed="rId2">
            <a:extLst>
              <a:ext uri="{28A0092B-C50C-407E-A947-70E740481C1C}">
                <a14:useLocalDpi xmlns:a14="http://schemas.microsoft.com/office/drawing/2010/main" val="0"/>
              </a:ext>
            </a:extLst>
          </a:blip>
          <a:srcRect t="6867" r="1" b="3494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40CCBB-2E80-4CE4-87B0-E50282E39D4B}"/>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Luke 23:46</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E28BCD8F-1A3D-4BB3-AB3E-3D415C645A70}"/>
              </a:ext>
            </a:extLst>
          </p:cNvPr>
          <p:cNvSpPr>
            <a:spLocks noGrp="1"/>
          </p:cNvSpPr>
          <p:nvPr>
            <p:ph idx="1"/>
          </p:nvPr>
        </p:nvSpPr>
        <p:spPr>
          <a:xfrm>
            <a:off x="7969957" y="917725"/>
            <a:ext cx="3484102" cy="4852362"/>
          </a:xfrm>
        </p:spPr>
        <p:txBody>
          <a:bodyPr anchor="ctr">
            <a:normAutofit/>
          </a:bodyPr>
          <a:lstStyle/>
          <a:p>
            <a:pPr marL="0" indent="0">
              <a:buNone/>
            </a:pPr>
            <a:r>
              <a:rPr lang="en-US" i="1" baseline="30000" dirty="0">
                <a:solidFill>
                  <a:srgbClr val="FFFFFF"/>
                </a:solidFill>
              </a:rPr>
              <a:t>46</a:t>
            </a:r>
            <a:r>
              <a:rPr lang="en-US" i="1" dirty="0">
                <a:solidFill>
                  <a:srgbClr val="FFFFFF"/>
                </a:solidFill>
              </a:rPr>
              <a:t>Then Jesus, crying with a loud voice, said, “Father, into your hands I commend my spirit.” Having said this, he breathed his last</a:t>
            </a:r>
            <a:r>
              <a:rPr lang="en-US" dirty="0">
                <a:solidFill>
                  <a:srgbClr val="FFFFFF"/>
                </a:solidFill>
              </a:rPr>
              <a:t>. (NRSV)</a:t>
            </a:r>
          </a:p>
        </p:txBody>
      </p:sp>
    </p:spTree>
    <p:extLst>
      <p:ext uri="{BB962C8B-B14F-4D97-AF65-F5344CB8AC3E}">
        <p14:creationId xmlns:p14="http://schemas.microsoft.com/office/powerpoint/2010/main" val="2308237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New Testament Greek words for healing</a:t>
            </a:r>
          </a:p>
        </p:txBody>
      </p:sp>
      <p:graphicFrame>
        <p:nvGraphicFramePr>
          <p:cNvPr id="8" name="Content Placeholder 7">
            <a:extLst>
              <a:ext uri="{FF2B5EF4-FFF2-40B4-BE49-F238E27FC236}">
                <a16:creationId xmlns:a16="http://schemas.microsoft.com/office/drawing/2014/main" id="{4FC0092F-4D61-4A60-A53E-DA0EC0E7B1D3}"/>
              </a:ext>
            </a:extLst>
          </p:cNvPr>
          <p:cNvGraphicFramePr>
            <a:graphicFrameLocks noGrp="1"/>
          </p:cNvGraphicFramePr>
          <p:nvPr>
            <p:ph idx="1"/>
          </p:nvPr>
        </p:nvGraphicFramePr>
        <p:xfrm>
          <a:off x="838200" y="1476353"/>
          <a:ext cx="10836728" cy="3905294"/>
        </p:xfrm>
        <a:graphic>
          <a:graphicData uri="http://schemas.openxmlformats.org/drawingml/2006/table">
            <a:tbl>
              <a:tblPr>
                <a:tableStyleId>{5C22544A-7EE6-4342-B048-85BDC9FD1C3A}</a:tableStyleId>
              </a:tblPr>
              <a:tblGrid>
                <a:gridCol w="2709182">
                  <a:extLst>
                    <a:ext uri="{9D8B030D-6E8A-4147-A177-3AD203B41FA5}">
                      <a16:colId xmlns:a16="http://schemas.microsoft.com/office/drawing/2014/main" val="3993396597"/>
                    </a:ext>
                  </a:extLst>
                </a:gridCol>
                <a:gridCol w="2709182">
                  <a:extLst>
                    <a:ext uri="{9D8B030D-6E8A-4147-A177-3AD203B41FA5}">
                      <a16:colId xmlns:a16="http://schemas.microsoft.com/office/drawing/2014/main" val="588139142"/>
                    </a:ext>
                  </a:extLst>
                </a:gridCol>
                <a:gridCol w="2709182">
                  <a:extLst>
                    <a:ext uri="{9D8B030D-6E8A-4147-A177-3AD203B41FA5}">
                      <a16:colId xmlns:a16="http://schemas.microsoft.com/office/drawing/2014/main" val="3971642904"/>
                    </a:ext>
                  </a:extLst>
                </a:gridCol>
                <a:gridCol w="2709182">
                  <a:extLst>
                    <a:ext uri="{9D8B030D-6E8A-4147-A177-3AD203B41FA5}">
                      <a16:colId xmlns:a16="http://schemas.microsoft.com/office/drawing/2014/main" val="3665646839"/>
                    </a:ext>
                  </a:extLst>
                </a:gridCol>
              </a:tblGrid>
              <a:tr h="688414">
                <a:tc>
                  <a:txBody>
                    <a:bodyPr/>
                    <a:lstStyle/>
                    <a:p>
                      <a:pPr algn="l" fontAlgn="b"/>
                      <a:r>
                        <a:rPr lang="en-US" sz="2800" b="1" i="0" u="none" strike="noStrike" kern="1200" dirty="0">
                          <a:solidFill>
                            <a:srgbClr val="000000"/>
                          </a:solidFill>
                          <a:effectLst/>
                          <a:latin typeface="Calibri" panose="020F0502020204030204" pitchFamily="34" charset="0"/>
                          <a:ea typeface="+mn-ea"/>
                          <a:cs typeface="+mn-cs"/>
                        </a:rPr>
                        <a:t>Therapy</a:t>
                      </a:r>
                    </a:p>
                  </a:txBody>
                  <a:tcPr marL="6350" marR="6350" marT="6350" marB="0" anchor="b">
                    <a:solidFill>
                      <a:schemeClr val="accent6">
                        <a:lumMod val="20000"/>
                        <a:lumOff val="80000"/>
                      </a:schemeClr>
                    </a:solidFill>
                  </a:tcPr>
                </a:tc>
                <a:tc>
                  <a:txBody>
                    <a:bodyPr/>
                    <a:lstStyle/>
                    <a:p>
                      <a:pPr algn="l" fontAlgn="b"/>
                      <a:r>
                        <a:rPr lang="en-US" sz="2800" b="1" i="0" u="none" strike="noStrike" kern="1200" dirty="0">
                          <a:solidFill>
                            <a:srgbClr val="000000"/>
                          </a:solidFill>
                          <a:effectLst/>
                          <a:latin typeface="Calibri" panose="020F0502020204030204" pitchFamily="34" charset="0"/>
                          <a:ea typeface="+mn-ea"/>
                          <a:cs typeface="+mn-cs"/>
                        </a:rPr>
                        <a:t>Cure</a:t>
                      </a:r>
                    </a:p>
                  </a:txBody>
                  <a:tcPr marL="6350" marR="6350" marT="6350" marB="0" anchor="b">
                    <a:solidFill>
                      <a:schemeClr val="accent6">
                        <a:lumMod val="20000"/>
                        <a:lumOff val="80000"/>
                      </a:schemeClr>
                    </a:solidFill>
                  </a:tcPr>
                </a:tc>
                <a:tc>
                  <a:txBody>
                    <a:bodyPr/>
                    <a:lstStyle/>
                    <a:p>
                      <a:pPr algn="l" fontAlgn="b"/>
                      <a:r>
                        <a:rPr lang="en-US" sz="2800" b="1" i="0" u="none" strike="noStrike" kern="1200" dirty="0">
                          <a:solidFill>
                            <a:srgbClr val="000000"/>
                          </a:solidFill>
                          <a:effectLst/>
                          <a:latin typeface="Calibri" panose="020F0502020204030204" pitchFamily="34" charset="0"/>
                          <a:ea typeface="+mn-ea"/>
                          <a:cs typeface="+mn-cs"/>
                        </a:rPr>
                        <a:t>Health </a:t>
                      </a:r>
                    </a:p>
                  </a:txBody>
                  <a:tcPr marL="6350" marR="6350" marT="6350" marB="0" anchor="b">
                    <a:solidFill>
                      <a:schemeClr val="accent6">
                        <a:lumMod val="20000"/>
                        <a:lumOff val="80000"/>
                      </a:schemeClr>
                    </a:solidFill>
                  </a:tcPr>
                </a:tc>
                <a:tc>
                  <a:txBody>
                    <a:bodyPr/>
                    <a:lstStyle/>
                    <a:p>
                      <a:pPr algn="l" fontAlgn="b"/>
                      <a:r>
                        <a:rPr lang="en-US" sz="2800" b="1" u="none" strike="noStrike" dirty="0">
                          <a:effectLst/>
                        </a:rPr>
                        <a:t>Salvation</a:t>
                      </a:r>
                      <a:endParaRPr lang="en-US" sz="2800" b="1"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4269417040"/>
                  </a:ext>
                </a:extLst>
              </a:tr>
              <a:tr h="499100">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Mark 3:10</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Mark 5:29</a:t>
                      </a:r>
                    </a:p>
                  </a:txBody>
                  <a:tcPr marL="6350" marR="6350" marT="6350" marB="0" anchor="b">
                    <a:solidFill>
                      <a:schemeClr val="accent6">
                        <a:lumMod val="20000"/>
                        <a:lumOff val="80000"/>
                      </a:schemeClr>
                    </a:solidFill>
                  </a:tcPr>
                </a:tc>
                <a:tc>
                  <a:txBody>
                    <a:bodyPr/>
                    <a:lstStyle/>
                    <a:p>
                      <a:pPr algn="l" fontAlgn="b"/>
                      <a:r>
                        <a:rPr lang="en-US" sz="2800" b="0" i="0" u="none" strike="noStrike" kern="1200" dirty="0">
                          <a:solidFill>
                            <a:srgbClr val="000000"/>
                          </a:solidFill>
                          <a:effectLst/>
                          <a:latin typeface="Calibri" panose="020F0502020204030204" pitchFamily="34" charset="0"/>
                          <a:ea typeface="+mn-ea"/>
                          <a:cs typeface="+mn-cs"/>
                        </a:rPr>
                        <a:t>Mark 5:34</a:t>
                      </a:r>
                    </a:p>
                  </a:txBody>
                  <a:tcPr marL="6350" marR="6350" marT="6350" marB="0" anchor="b">
                    <a:solidFill>
                      <a:schemeClr val="accent6">
                        <a:lumMod val="20000"/>
                        <a:lumOff val="80000"/>
                      </a:schemeClr>
                    </a:solidFill>
                  </a:tcPr>
                </a:tc>
                <a:tc>
                  <a:txBody>
                    <a:bodyPr/>
                    <a:lstStyle/>
                    <a:p>
                      <a:pPr algn="l" fontAlgn="b"/>
                      <a:r>
                        <a:rPr lang="en-US" sz="2800" u="none" strike="noStrike" dirty="0">
                          <a:effectLst/>
                        </a:rPr>
                        <a:t>Mark 5:23, 28, 34</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276248079"/>
                  </a:ext>
                </a:extLst>
              </a:tr>
              <a:tr h="499100">
                <a:tc>
                  <a:txBody>
                    <a:bodyPr/>
                    <a:lstStyle/>
                    <a:p>
                      <a:pPr algn="l" fontAlgn="b"/>
                      <a:r>
                        <a:rPr lang="el-GR" sz="2800" b="0" i="0" u="none" strike="noStrike" kern="1200">
                          <a:solidFill>
                            <a:srgbClr val="000000"/>
                          </a:solidFill>
                          <a:effectLst/>
                          <a:latin typeface="Calibri" panose="020F0502020204030204" pitchFamily="34" charset="0"/>
                          <a:ea typeface="+mn-ea"/>
                          <a:cs typeface="+mn-cs"/>
                        </a:rPr>
                        <a:t>θεραπεύω</a:t>
                      </a:r>
                    </a:p>
                  </a:txBody>
                  <a:tcPr marL="6350" marR="6350" marT="6350" marB="0" anchor="b">
                    <a:solidFill>
                      <a:schemeClr val="accent6">
                        <a:lumMod val="20000"/>
                        <a:lumOff val="80000"/>
                      </a:schemeClr>
                    </a:solidFill>
                  </a:tcPr>
                </a:tc>
                <a:tc>
                  <a:txBody>
                    <a:bodyPr/>
                    <a:lstStyle/>
                    <a:p>
                      <a:pPr algn="l" fontAlgn="b"/>
                      <a:r>
                        <a:rPr lang="el-GR" sz="2800" b="0" i="0" u="none" strike="noStrike" kern="1200">
                          <a:solidFill>
                            <a:srgbClr val="000000"/>
                          </a:solidFill>
                          <a:effectLst/>
                          <a:latin typeface="Calibri" panose="020F0502020204030204" pitchFamily="34" charset="0"/>
                          <a:ea typeface="+mn-ea"/>
                          <a:cs typeface="+mn-cs"/>
                        </a:rPr>
                        <a:t>ἰάομαι</a:t>
                      </a:r>
                    </a:p>
                  </a:txBody>
                  <a:tcPr marL="6350" marR="6350" marT="6350" marB="0" anchor="b">
                    <a:solidFill>
                      <a:schemeClr val="accent6">
                        <a:lumMod val="20000"/>
                        <a:lumOff val="80000"/>
                      </a:schemeClr>
                    </a:solidFill>
                  </a:tcPr>
                </a:tc>
                <a:tc>
                  <a:txBody>
                    <a:bodyPr/>
                    <a:lstStyle/>
                    <a:p>
                      <a:pPr algn="l" fontAlgn="b"/>
                      <a:r>
                        <a:rPr lang="el-GR" sz="2800" b="0" i="0" u="none" strike="noStrike" kern="1200" dirty="0">
                          <a:solidFill>
                            <a:srgbClr val="000000"/>
                          </a:solidFill>
                          <a:effectLst/>
                          <a:latin typeface="Calibri" panose="020F0502020204030204" pitchFamily="34" charset="0"/>
                          <a:ea typeface="+mn-ea"/>
                          <a:cs typeface="+mn-cs"/>
                        </a:rPr>
                        <a:t>ὑγιής </a:t>
                      </a:r>
                    </a:p>
                  </a:txBody>
                  <a:tcPr marL="6350" marR="6350" marT="6350" marB="0" anchor="b">
                    <a:solidFill>
                      <a:schemeClr val="accent6">
                        <a:lumMod val="20000"/>
                        <a:lumOff val="80000"/>
                      </a:schemeClr>
                    </a:solidFill>
                  </a:tcPr>
                </a:tc>
                <a:tc>
                  <a:txBody>
                    <a:bodyPr/>
                    <a:lstStyle/>
                    <a:p>
                      <a:pPr algn="l" fontAlgn="b"/>
                      <a:r>
                        <a:rPr lang="el-GR" sz="2800" u="none" strike="noStrike">
                          <a:effectLst/>
                        </a:rPr>
                        <a:t>σώζω </a:t>
                      </a:r>
                      <a:endParaRPr lang="el-GR" sz="2800" b="0" i="0" u="none" strike="noStrike">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217475135"/>
                  </a:ext>
                </a:extLst>
              </a:tr>
              <a:tr h="499100">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therapeuō</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iaomai</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hygiēs</a:t>
                      </a:r>
                    </a:p>
                  </a:txBody>
                  <a:tcPr marL="6350" marR="6350" marT="6350" marB="0" anchor="b">
                    <a:solidFill>
                      <a:schemeClr val="accent6">
                        <a:lumMod val="20000"/>
                        <a:lumOff val="80000"/>
                      </a:schemeClr>
                    </a:solidFill>
                  </a:tcPr>
                </a:tc>
                <a:tc>
                  <a:txBody>
                    <a:bodyPr/>
                    <a:lstStyle/>
                    <a:p>
                      <a:pPr algn="l" fontAlgn="b"/>
                      <a:r>
                        <a:rPr lang="en-US" sz="2800" u="none" strike="noStrike" dirty="0" err="1">
                          <a:effectLst/>
                        </a:rPr>
                        <a:t>sōzo</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66195048"/>
                  </a:ext>
                </a:extLst>
              </a:tr>
              <a:tr h="826537">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therapy</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iatrogenic</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hygiene</a:t>
                      </a:r>
                    </a:p>
                  </a:txBody>
                  <a:tcPr marL="6350" marR="6350" marT="6350" marB="0" anchor="b">
                    <a:solidFill>
                      <a:schemeClr val="accent6">
                        <a:lumMod val="20000"/>
                        <a:lumOff val="80000"/>
                      </a:schemeClr>
                    </a:solidFill>
                  </a:tcPr>
                </a:tc>
                <a:tc>
                  <a:txBody>
                    <a:bodyPr/>
                    <a:lstStyle/>
                    <a:p>
                      <a:pPr algn="l" fontAlgn="b"/>
                      <a:r>
                        <a:rPr lang="en-US" sz="2800" u="none" strike="noStrike" dirty="0">
                          <a:effectLst/>
                        </a:rPr>
                        <a:t>soteriology (salvation)</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300478152"/>
                  </a:ext>
                </a:extLst>
              </a:tr>
              <a:tr h="826537">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serve, heal, cure</a:t>
                      </a:r>
                    </a:p>
                  </a:txBody>
                  <a:tcPr marL="6350" marR="6350" marT="6350" marB="0" anchor="b">
                    <a:solidFill>
                      <a:schemeClr val="accent6">
                        <a:lumMod val="20000"/>
                        <a:lumOff val="80000"/>
                      </a:schemeClr>
                    </a:solidFill>
                  </a:tcPr>
                </a:tc>
                <a:tc>
                  <a:txBody>
                    <a:bodyPr/>
                    <a:lstStyle/>
                    <a:p>
                      <a:pPr algn="l" fontAlgn="b"/>
                      <a:r>
                        <a:rPr lang="en-US" sz="2800" b="0" i="0" u="none" strike="noStrike" kern="1200">
                          <a:solidFill>
                            <a:srgbClr val="000000"/>
                          </a:solidFill>
                          <a:effectLst/>
                          <a:latin typeface="Calibri" panose="020F0502020204030204" pitchFamily="34" charset="0"/>
                          <a:ea typeface="+mn-ea"/>
                          <a:cs typeface="+mn-cs"/>
                        </a:rPr>
                        <a:t>restore, cure, heal, make whole</a:t>
                      </a:r>
                    </a:p>
                  </a:txBody>
                  <a:tcPr marL="6350" marR="6350" marT="6350" marB="0" anchor="b">
                    <a:solidFill>
                      <a:schemeClr val="accent6">
                        <a:lumMod val="20000"/>
                        <a:lumOff val="80000"/>
                      </a:schemeClr>
                    </a:solidFill>
                  </a:tcPr>
                </a:tc>
                <a:tc>
                  <a:txBody>
                    <a:bodyPr/>
                    <a:lstStyle/>
                    <a:p>
                      <a:pPr algn="l" fontAlgn="b"/>
                      <a:r>
                        <a:rPr lang="en-US" sz="2800" b="0" i="0" u="none" strike="noStrike" kern="1200" dirty="0">
                          <a:solidFill>
                            <a:srgbClr val="000000"/>
                          </a:solidFill>
                          <a:effectLst/>
                          <a:latin typeface="Calibri" panose="020F0502020204030204" pitchFamily="34" charset="0"/>
                          <a:ea typeface="+mn-ea"/>
                          <a:cs typeface="+mn-cs"/>
                        </a:rPr>
                        <a:t>healthy, well, sound, whole.</a:t>
                      </a:r>
                    </a:p>
                  </a:txBody>
                  <a:tcPr marL="6350" marR="6350" marT="6350" marB="0" anchor="b">
                    <a:solidFill>
                      <a:schemeClr val="accent6">
                        <a:lumMod val="20000"/>
                        <a:lumOff val="80000"/>
                      </a:schemeClr>
                    </a:solidFill>
                  </a:tcPr>
                </a:tc>
                <a:tc>
                  <a:txBody>
                    <a:bodyPr/>
                    <a:lstStyle/>
                    <a:p>
                      <a:pPr algn="l" fontAlgn="b"/>
                      <a:r>
                        <a:rPr lang="en-US" sz="2800" u="none" strike="noStrike" dirty="0">
                          <a:effectLst/>
                        </a:rPr>
                        <a:t>rescue, save, make well</a:t>
                      </a:r>
                      <a:endParaRPr lang="en-US" sz="28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774765511"/>
                  </a:ext>
                </a:extLst>
              </a:tr>
            </a:tbl>
          </a:graphicData>
        </a:graphic>
      </p:graphicFrame>
      <p:sp>
        <p:nvSpPr>
          <p:cNvPr id="3" name="TextBox 2">
            <a:extLst>
              <a:ext uri="{FF2B5EF4-FFF2-40B4-BE49-F238E27FC236}">
                <a16:creationId xmlns:a16="http://schemas.microsoft.com/office/drawing/2014/main" id="{6E18C434-7CBC-42F8-A6B7-BDBB317CAA6F}"/>
              </a:ext>
            </a:extLst>
          </p:cNvPr>
          <p:cNvSpPr txBox="1"/>
          <p:nvPr/>
        </p:nvSpPr>
        <p:spPr>
          <a:xfrm>
            <a:off x="1985554" y="5682343"/>
            <a:ext cx="7139390" cy="646331"/>
          </a:xfrm>
          <a:prstGeom prst="rect">
            <a:avLst/>
          </a:prstGeom>
          <a:noFill/>
        </p:spPr>
        <p:txBody>
          <a:bodyPr wrap="none" rtlCol="0">
            <a:spAutoFit/>
          </a:bodyPr>
          <a:lstStyle/>
          <a:p>
            <a:r>
              <a:rPr lang="en-US" sz="3600" b="1" dirty="0"/>
              <a:t>Salvation: Therapy, Cure, and Health</a:t>
            </a:r>
          </a:p>
        </p:txBody>
      </p:sp>
    </p:spTree>
    <p:extLst>
      <p:ext uri="{BB962C8B-B14F-4D97-AF65-F5344CB8AC3E}">
        <p14:creationId xmlns:p14="http://schemas.microsoft.com/office/powerpoint/2010/main" val="253813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C63C-EC35-4BD1-A43B-188885107AA7}"/>
              </a:ext>
            </a:extLst>
          </p:cNvPr>
          <p:cNvSpPr>
            <a:spLocks noGrp="1"/>
          </p:cNvSpPr>
          <p:nvPr>
            <p:ph type="ctrTitle"/>
          </p:nvPr>
        </p:nvSpPr>
        <p:spPr>
          <a:xfrm>
            <a:off x="1524000" y="930442"/>
            <a:ext cx="9144000" cy="1909011"/>
          </a:xfrm>
        </p:spPr>
        <p:txBody>
          <a:bodyPr/>
          <a:lstStyle/>
          <a:p>
            <a:r>
              <a:rPr lang="en-US" dirty="0"/>
              <a:t>Salvation:</a:t>
            </a:r>
            <a:br>
              <a:rPr lang="en-US" dirty="0"/>
            </a:br>
            <a:r>
              <a:rPr lang="en-US" dirty="0"/>
              <a:t>Therapy, Cure, and Health</a:t>
            </a:r>
          </a:p>
        </p:txBody>
      </p:sp>
      <p:sp>
        <p:nvSpPr>
          <p:cNvPr id="3" name="Subtitle 2">
            <a:extLst>
              <a:ext uri="{FF2B5EF4-FFF2-40B4-BE49-F238E27FC236}">
                <a16:creationId xmlns:a16="http://schemas.microsoft.com/office/drawing/2014/main" id="{0654278E-AA26-4F2E-A1E2-DEB737F1CD1F}"/>
              </a:ext>
            </a:extLst>
          </p:cNvPr>
          <p:cNvSpPr>
            <a:spLocks noGrp="1"/>
          </p:cNvSpPr>
          <p:nvPr>
            <p:ph type="subTitle" idx="1"/>
          </p:nvPr>
        </p:nvSpPr>
        <p:spPr>
          <a:xfrm>
            <a:off x="1524000" y="2999874"/>
            <a:ext cx="9144000" cy="2257926"/>
          </a:xfrm>
        </p:spPr>
        <p:txBody>
          <a:bodyPr>
            <a:normAutofit/>
          </a:bodyPr>
          <a:lstStyle/>
          <a:p>
            <a:r>
              <a:rPr lang="en-US" sz="3600" b="1" dirty="0"/>
              <a:t>Mark 3:9-10; 5:21-43</a:t>
            </a:r>
          </a:p>
          <a:p>
            <a:r>
              <a:rPr lang="en-US" sz="3600" b="1" dirty="0"/>
              <a:t>June 24, 2018</a:t>
            </a:r>
          </a:p>
          <a:p>
            <a:r>
              <a:rPr lang="en-US" sz="3600" b="1" dirty="0"/>
              <a:t>Paul D. Leichty</a:t>
            </a:r>
          </a:p>
        </p:txBody>
      </p:sp>
    </p:spTree>
    <p:extLst>
      <p:ext uri="{BB962C8B-B14F-4D97-AF65-F5344CB8AC3E}">
        <p14:creationId xmlns:p14="http://schemas.microsoft.com/office/powerpoint/2010/main" val="1449039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171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5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5:35-36</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7828975" y="885068"/>
            <a:ext cx="3746972" cy="4852362"/>
          </a:xfrm>
        </p:spPr>
        <p:txBody>
          <a:bodyPr anchor="ctr">
            <a:normAutofit/>
          </a:bodyPr>
          <a:lstStyle/>
          <a:p>
            <a:pPr marL="0" indent="0">
              <a:buNone/>
            </a:pPr>
            <a:r>
              <a:rPr lang="en-US" dirty="0">
                <a:solidFill>
                  <a:srgbClr val="FFFFFF"/>
                </a:solidFill>
              </a:rPr>
              <a:t>While he was still speaking, some people came from the leader’s house to say, “Your daughter is dead. Why trouble the teacher any further?” But overhearing what they said, Jesus said to the leader of the synagogue, “Do not fear, only believe.”  (NRSV)</a:t>
            </a:r>
            <a:endParaRPr lang="en-US" b="1" dirty="0">
              <a:solidFill>
                <a:srgbClr val="FFFFFF"/>
              </a:solidFill>
            </a:endParaRPr>
          </a:p>
        </p:txBody>
      </p:sp>
      <p:pic>
        <p:nvPicPr>
          <p:cNvPr id="7" name="Picture 1" descr="13_Jairus_Daughter_1024_JPEG.jpg&#10;Creative Commons Attribution-ShareAlike 3.0 Unported license. (https://creativecommons.org/licenses/by-sa/3.0/)&#10;Sweet Publishing/FreeBibleimages.org.">
            <a:extLst>
              <a:ext uri="{FF2B5EF4-FFF2-40B4-BE49-F238E27FC236}">
                <a16:creationId xmlns:a16="http://schemas.microsoft.com/office/drawing/2014/main" id="{6CE9EC1C-EAB6-4A77-861B-332AEAEEAF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732" y="170021"/>
            <a:ext cx="5642610" cy="423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619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6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taking a selfie in a room&#10;&#10;Description generated with high confidence">
            <a:extLst>
              <a:ext uri="{FF2B5EF4-FFF2-40B4-BE49-F238E27FC236}">
                <a16:creationId xmlns:a16="http://schemas.microsoft.com/office/drawing/2014/main" id="{FA8D3AE6-CC0B-403C-AB6A-F592A2EB15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5546" y="2474584"/>
            <a:ext cx="4967547" cy="3725661"/>
          </a:xfrm>
          <a:prstGeom prst="rect">
            <a:avLst/>
          </a:prstGeom>
        </p:spPr>
      </p:pic>
      <p:pic>
        <p:nvPicPr>
          <p:cNvPr id="3" name="Picture 2" descr="A picture containing indoor, sitting&#10;&#10;Description generated with very high confidence">
            <a:extLst>
              <a:ext uri="{FF2B5EF4-FFF2-40B4-BE49-F238E27FC236}">
                <a16:creationId xmlns:a16="http://schemas.microsoft.com/office/drawing/2014/main" id="{E72F81A6-CADA-4BD5-9B64-E0DFC1889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20" y="663459"/>
            <a:ext cx="5128314" cy="3846236"/>
          </a:xfrm>
          <a:prstGeom prst="rect">
            <a:avLst/>
          </a:prstGeom>
        </p:spPr>
      </p:pic>
      <p:sp>
        <p:nvSpPr>
          <p:cNvPr id="2" name="TextBox 1">
            <a:extLst>
              <a:ext uri="{FF2B5EF4-FFF2-40B4-BE49-F238E27FC236}">
                <a16:creationId xmlns:a16="http://schemas.microsoft.com/office/drawing/2014/main" id="{D385C339-F187-4476-A122-A7803BB0B766}"/>
              </a:ext>
            </a:extLst>
          </p:cNvPr>
          <p:cNvSpPr txBox="1"/>
          <p:nvPr/>
        </p:nvSpPr>
        <p:spPr>
          <a:xfrm>
            <a:off x="879676" y="4977114"/>
            <a:ext cx="4203843" cy="923330"/>
          </a:xfrm>
          <a:prstGeom prst="rect">
            <a:avLst/>
          </a:prstGeom>
          <a:noFill/>
        </p:spPr>
        <p:txBody>
          <a:bodyPr wrap="none" rtlCol="0">
            <a:spAutoFit/>
          </a:bodyPr>
          <a:lstStyle/>
          <a:p>
            <a:r>
              <a:rPr lang="en-US" dirty="0"/>
              <a:t>X-ray from Pittsburgh about Dec. 17, 2016</a:t>
            </a:r>
          </a:p>
          <a:p>
            <a:endParaRPr lang="en-US" dirty="0"/>
          </a:p>
          <a:p>
            <a:r>
              <a:rPr lang="en-US" dirty="0"/>
              <a:t>Photo from Pittsburgh about Dec. 20, 2016</a:t>
            </a:r>
          </a:p>
        </p:txBody>
      </p:sp>
    </p:spTree>
    <p:extLst>
      <p:ext uri="{BB962C8B-B14F-4D97-AF65-F5344CB8AC3E}">
        <p14:creationId xmlns:p14="http://schemas.microsoft.com/office/powerpoint/2010/main" val="2410964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D157-6269-4025-968B-59C00B15EE4E}"/>
              </a:ext>
            </a:extLst>
          </p:cNvPr>
          <p:cNvSpPr>
            <a:spLocks noGrp="1"/>
          </p:cNvSpPr>
          <p:nvPr>
            <p:ph type="title"/>
          </p:nvPr>
        </p:nvSpPr>
        <p:spPr/>
        <p:txBody>
          <a:bodyPr/>
          <a:lstStyle/>
          <a:p>
            <a:r>
              <a:rPr lang="en-US" dirty="0"/>
              <a:t>Jesus’ healing ministry in Mark’s Gospel</a:t>
            </a:r>
          </a:p>
        </p:txBody>
      </p:sp>
      <p:sp>
        <p:nvSpPr>
          <p:cNvPr id="3" name="Content Placeholder 2">
            <a:extLst>
              <a:ext uri="{FF2B5EF4-FFF2-40B4-BE49-F238E27FC236}">
                <a16:creationId xmlns:a16="http://schemas.microsoft.com/office/drawing/2014/main" id="{B60ED4FC-B877-4293-B88A-3E6C60DDB13F}"/>
              </a:ext>
            </a:extLst>
          </p:cNvPr>
          <p:cNvSpPr>
            <a:spLocks noGrp="1"/>
          </p:cNvSpPr>
          <p:nvPr>
            <p:ph idx="1"/>
          </p:nvPr>
        </p:nvSpPr>
        <p:spPr>
          <a:xfrm>
            <a:off x="838200" y="1825625"/>
            <a:ext cx="10278035" cy="3678704"/>
          </a:xfrm>
        </p:spPr>
        <p:txBody>
          <a:bodyPr>
            <a:normAutofit/>
          </a:bodyPr>
          <a:lstStyle/>
          <a:p>
            <a:pPr marL="0" indent="0">
              <a:buNone/>
            </a:pPr>
            <a:r>
              <a:rPr lang="en-US" sz="4400" i="1" dirty="0"/>
              <a:t>[Jesus] told his disciples to have a boat ready for him because of the crowd, so that they would not crush him; for he had </a:t>
            </a:r>
            <a:r>
              <a:rPr lang="en-US" sz="4400" i="1" dirty="0">
                <a:solidFill>
                  <a:schemeClr val="accent1"/>
                </a:solidFill>
              </a:rPr>
              <a:t>cured</a:t>
            </a:r>
            <a:r>
              <a:rPr lang="en-US" sz="4400" i="1" dirty="0"/>
              <a:t> many, so that all who had diseases pressed upon him to touch him.</a:t>
            </a:r>
            <a:r>
              <a:rPr lang="en-US" sz="3600" i="1" dirty="0"/>
              <a:t> </a:t>
            </a:r>
            <a:r>
              <a:rPr lang="en-US" sz="3600" dirty="0"/>
              <a:t>Mark 3:9-10</a:t>
            </a:r>
          </a:p>
          <a:p>
            <a:endParaRPr lang="en-US" dirty="0"/>
          </a:p>
        </p:txBody>
      </p:sp>
    </p:spTree>
    <p:extLst>
      <p:ext uri="{BB962C8B-B14F-4D97-AF65-F5344CB8AC3E}">
        <p14:creationId xmlns:p14="http://schemas.microsoft.com/office/powerpoint/2010/main" val="3480402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D1F2-7B91-4A98-8CA0-DED5DA505B60}"/>
              </a:ext>
            </a:extLst>
          </p:cNvPr>
          <p:cNvSpPr>
            <a:spLocks noGrp="1"/>
          </p:cNvSpPr>
          <p:nvPr>
            <p:ph type="title"/>
          </p:nvPr>
        </p:nvSpPr>
        <p:spPr/>
        <p:txBody>
          <a:bodyPr/>
          <a:lstStyle/>
          <a:p>
            <a:r>
              <a:rPr lang="en-US" dirty="0"/>
              <a:t>Story within a story – Mark 5:21-43</a:t>
            </a:r>
          </a:p>
        </p:txBody>
      </p:sp>
      <p:sp>
        <p:nvSpPr>
          <p:cNvPr id="3" name="Content Placeholder 2">
            <a:extLst>
              <a:ext uri="{FF2B5EF4-FFF2-40B4-BE49-F238E27FC236}">
                <a16:creationId xmlns:a16="http://schemas.microsoft.com/office/drawing/2014/main" id="{B9B2FB37-6194-4ACE-B54F-4C6501415E74}"/>
              </a:ext>
            </a:extLst>
          </p:cNvPr>
          <p:cNvSpPr>
            <a:spLocks noGrp="1"/>
          </p:cNvSpPr>
          <p:nvPr>
            <p:ph idx="1"/>
          </p:nvPr>
        </p:nvSpPr>
        <p:spPr/>
        <p:txBody>
          <a:bodyPr>
            <a:normAutofit/>
          </a:bodyPr>
          <a:lstStyle/>
          <a:p>
            <a:pPr marL="0" indent="0">
              <a:buNone/>
            </a:pPr>
            <a:r>
              <a:rPr lang="en-US" b="1" dirty="0">
                <a:solidFill>
                  <a:schemeClr val="accent6"/>
                </a:solidFill>
              </a:rPr>
              <a:t>Jairus’ daughter: </a:t>
            </a:r>
            <a:r>
              <a:rPr lang="en-US" baseline="30000" dirty="0"/>
              <a:t>22</a:t>
            </a:r>
            <a:r>
              <a:rPr lang="en-US" dirty="0"/>
              <a:t> Then one of the leaders of the synagogue named Jairus came and, when he saw him, fell at his feet</a:t>
            </a:r>
            <a:r>
              <a:rPr lang="en-US" baseline="30000" dirty="0"/>
              <a:t> 23</a:t>
            </a:r>
            <a:r>
              <a:rPr lang="en-US" dirty="0"/>
              <a:t> and begged him repeatedly, “My little daughter is at the point of death. Come and lay your hands on her, so that she may be </a:t>
            </a:r>
            <a:r>
              <a:rPr lang="en-US" dirty="0">
                <a:solidFill>
                  <a:schemeClr val="accent1"/>
                </a:solidFill>
              </a:rPr>
              <a:t>made well </a:t>
            </a:r>
            <a:r>
              <a:rPr lang="en-US" dirty="0"/>
              <a:t>and live.” (NRSV)</a:t>
            </a:r>
          </a:p>
          <a:p>
            <a:pPr marL="457200" lvl="1" indent="0">
              <a:buNone/>
            </a:pPr>
            <a:r>
              <a:rPr lang="en-US" b="1" dirty="0">
                <a:solidFill>
                  <a:schemeClr val="accent6"/>
                </a:solidFill>
              </a:rPr>
              <a:t>Woman with bleeding issue:</a:t>
            </a:r>
            <a:r>
              <a:rPr lang="en-US" dirty="0"/>
              <a:t> </a:t>
            </a:r>
            <a:r>
              <a:rPr lang="en-US" baseline="30000" dirty="0"/>
              <a:t>25</a:t>
            </a:r>
            <a:r>
              <a:rPr lang="en-US" dirty="0"/>
              <a:t> Now there was a woman who had been suffering from hemorrhages for twelve years….</a:t>
            </a:r>
            <a:r>
              <a:rPr lang="en-US" baseline="30000" dirty="0"/>
              <a:t> 27</a:t>
            </a:r>
            <a:r>
              <a:rPr lang="en-US" dirty="0"/>
              <a:t> She had heard about Jesus, and came up behind him in the crowd and touched his cloak,</a:t>
            </a:r>
            <a:r>
              <a:rPr lang="en-US" baseline="30000" dirty="0"/>
              <a:t> 28</a:t>
            </a:r>
            <a:r>
              <a:rPr lang="en-US" dirty="0"/>
              <a:t> for she said, “If I but touch his clothes, I will be </a:t>
            </a:r>
            <a:r>
              <a:rPr lang="en-US" dirty="0">
                <a:solidFill>
                  <a:schemeClr val="accent1"/>
                </a:solidFill>
              </a:rPr>
              <a:t>made well</a:t>
            </a:r>
            <a:r>
              <a:rPr lang="en-US" dirty="0"/>
              <a:t>.” (NRSV)</a:t>
            </a:r>
          </a:p>
          <a:p>
            <a:pPr marL="0" indent="0">
              <a:buNone/>
            </a:pPr>
            <a:r>
              <a:rPr lang="en-US" baseline="30000" dirty="0"/>
              <a:t>38</a:t>
            </a:r>
            <a:r>
              <a:rPr lang="en-US" dirty="0"/>
              <a:t> When they came to the house of the leader of the synagogue, he saw a commotion, people weeping and wailing loudly.</a:t>
            </a:r>
          </a:p>
        </p:txBody>
      </p:sp>
    </p:spTree>
    <p:extLst>
      <p:ext uri="{BB962C8B-B14F-4D97-AF65-F5344CB8AC3E}">
        <p14:creationId xmlns:p14="http://schemas.microsoft.com/office/powerpoint/2010/main" val="2893707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New Testament Greek words for healing</a:t>
            </a:r>
          </a:p>
        </p:txBody>
      </p:sp>
      <p:graphicFrame>
        <p:nvGraphicFramePr>
          <p:cNvPr id="4" name="Content Placeholder 3">
            <a:extLst>
              <a:ext uri="{FF2B5EF4-FFF2-40B4-BE49-F238E27FC236}">
                <a16:creationId xmlns:a16="http://schemas.microsoft.com/office/drawing/2014/main" id="{42FAE8D0-4709-435F-A48C-5210A59CA206}"/>
              </a:ext>
            </a:extLst>
          </p:cNvPr>
          <p:cNvGraphicFramePr>
            <a:graphicFrameLocks noGrp="1"/>
          </p:cNvGraphicFramePr>
          <p:nvPr>
            <p:ph idx="1"/>
            <p:extLst>
              <p:ext uri="{D42A27DB-BD31-4B8C-83A1-F6EECF244321}">
                <p14:modId xmlns:p14="http://schemas.microsoft.com/office/powerpoint/2010/main" val="627893081"/>
              </p:ext>
            </p:extLst>
          </p:nvPr>
        </p:nvGraphicFramePr>
        <p:xfrm>
          <a:off x="838200" y="1690688"/>
          <a:ext cx="10760244" cy="3771667"/>
        </p:xfrm>
        <a:graphic>
          <a:graphicData uri="http://schemas.openxmlformats.org/drawingml/2006/table">
            <a:tbl>
              <a:tblPr bandCol="1">
                <a:tableStyleId>{10A1B5D5-9B99-4C35-A422-299274C87663}</a:tableStyleId>
              </a:tblPr>
              <a:tblGrid>
                <a:gridCol w="2690061">
                  <a:extLst>
                    <a:ext uri="{9D8B030D-6E8A-4147-A177-3AD203B41FA5}">
                      <a16:colId xmlns:a16="http://schemas.microsoft.com/office/drawing/2014/main" val="252294754"/>
                    </a:ext>
                  </a:extLst>
                </a:gridCol>
                <a:gridCol w="2690061">
                  <a:extLst>
                    <a:ext uri="{9D8B030D-6E8A-4147-A177-3AD203B41FA5}">
                      <a16:colId xmlns:a16="http://schemas.microsoft.com/office/drawing/2014/main" val="1713526844"/>
                    </a:ext>
                  </a:extLst>
                </a:gridCol>
                <a:gridCol w="2690061">
                  <a:extLst>
                    <a:ext uri="{9D8B030D-6E8A-4147-A177-3AD203B41FA5}">
                      <a16:colId xmlns:a16="http://schemas.microsoft.com/office/drawing/2014/main" val="4115417155"/>
                    </a:ext>
                  </a:extLst>
                </a:gridCol>
                <a:gridCol w="2690061">
                  <a:extLst>
                    <a:ext uri="{9D8B030D-6E8A-4147-A177-3AD203B41FA5}">
                      <a16:colId xmlns:a16="http://schemas.microsoft.com/office/drawing/2014/main" val="1190926082"/>
                    </a:ext>
                  </a:extLst>
                </a:gridCol>
              </a:tblGrid>
              <a:tr h="684029">
                <a:tc>
                  <a:txBody>
                    <a:bodyPr/>
                    <a:lstStyle/>
                    <a:p>
                      <a:pPr algn="l" fontAlgn="b"/>
                      <a:r>
                        <a:rPr lang="en-US" sz="2800" b="0" i="0" u="none" strike="noStrike" dirty="0">
                          <a:solidFill>
                            <a:srgbClr val="000000"/>
                          </a:solidFill>
                          <a:effectLst/>
                          <a:latin typeface="Calibri" panose="020F0502020204030204" pitchFamily="34" charset="0"/>
                        </a:rPr>
                        <a:t>Mark 3:10</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Mark 5:29</a:t>
                      </a:r>
                    </a:p>
                  </a:txBody>
                  <a:tcPr marL="6350" marR="6350" marT="6350" marB="0" anchor="b"/>
                </a:tc>
                <a:tc>
                  <a:txBody>
                    <a:bodyPr/>
                    <a:lstStyle/>
                    <a:p>
                      <a:pPr algn="l" fontAlgn="b"/>
                      <a:r>
                        <a:rPr lang="en-US" sz="2800" b="0" i="0" u="none" strike="noStrike" dirty="0">
                          <a:solidFill>
                            <a:srgbClr val="000000"/>
                          </a:solidFill>
                          <a:effectLst/>
                          <a:latin typeface="Calibri" panose="020F0502020204030204" pitchFamily="34" charset="0"/>
                        </a:rPr>
                        <a:t>Mark 5:34</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Mark 5:23, 28, 34</a:t>
                      </a:r>
                    </a:p>
                  </a:txBody>
                  <a:tcPr marL="6350" marR="6350" marT="6350" marB="0" anchor="b"/>
                </a:tc>
                <a:extLst>
                  <a:ext uri="{0D108BD9-81ED-4DB2-BD59-A6C34878D82A}">
                    <a16:rowId xmlns:a16="http://schemas.microsoft.com/office/drawing/2014/main" val="890869301"/>
                  </a:ext>
                </a:extLst>
              </a:tr>
              <a:tr h="684029">
                <a:tc>
                  <a:txBody>
                    <a:bodyPr/>
                    <a:lstStyle/>
                    <a:p>
                      <a:pPr algn="l" fontAlgn="b"/>
                      <a:r>
                        <a:rPr lang="el-GR" sz="2800" b="0" i="0" u="none" strike="noStrike">
                          <a:solidFill>
                            <a:srgbClr val="000000"/>
                          </a:solidFill>
                          <a:effectLst/>
                          <a:latin typeface="Calibri" panose="020F0502020204030204" pitchFamily="34" charset="0"/>
                        </a:rPr>
                        <a:t>θεραπεύω</a:t>
                      </a:r>
                    </a:p>
                  </a:txBody>
                  <a:tcPr marL="6350" marR="6350" marT="6350" marB="0" anchor="b"/>
                </a:tc>
                <a:tc>
                  <a:txBody>
                    <a:bodyPr/>
                    <a:lstStyle/>
                    <a:p>
                      <a:pPr algn="l" fontAlgn="b"/>
                      <a:r>
                        <a:rPr lang="el-GR" sz="2800" b="0" i="0" u="none" strike="noStrike">
                          <a:solidFill>
                            <a:srgbClr val="000000"/>
                          </a:solidFill>
                          <a:effectLst/>
                          <a:latin typeface="Calibri" panose="020F0502020204030204" pitchFamily="34" charset="0"/>
                        </a:rPr>
                        <a:t>ἰάομαι</a:t>
                      </a:r>
                    </a:p>
                  </a:txBody>
                  <a:tcPr marL="6350" marR="6350" marT="6350" marB="0" anchor="b"/>
                </a:tc>
                <a:tc>
                  <a:txBody>
                    <a:bodyPr/>
                    <a:lstStyle/>
                    <a:p>
                      <a:pPr algn="l" fontAlgn="b"/>
                      <a:r>
                        <a:rPr lang="el-GR" sz="2800" b="0" i="0" u="none" strike="noStrike">
                          <a:solidFill>
                            <a:srgbClr val="000000"/>
                          </a:solidFill>
                          <a:effectLst/>
                          <a:latin typeface="Calibri" panose="020F0502020204030204" pitchFamily="34" charset="0"/>
                        </a:rPr>
                        <a:t>ὑγιής </a:t>
                      </a:r>
                    </a:p>
                  </a:txBody>
                  <a:tcPr marL="6350" marR="6350" marT="6350" marB="0" anchor="b"/>
                </a:tc>
                <a:tc>
                  <a:txBody>
                    <a:bodyPr/>
                    <a:lstStyle/>
                    <a:p>
                      <a:pPr algn="l" fontAlgn="b"/>
                      <a:r>
                        <a:rPr lang="el-GR" sz="2800" b="0" i="0" u="none" strike="noStrike">
                          <a:solidFill>
                            <a:srgbClr val="000000"/>
                          </a:solidFill>
                          <a:effectLst/>
                          <a:latin typeface="Calibri" panose="020F0502020204030204" pitchFamily="34" charset="0"/>
                        </a:rPr>
                        <a:t>σώζω </a:t>
                      </a:r>
                    </a:p>
                  </a:txBody>
                  <a:tcPr marL="6350" marR="6350" marT="6350" marB="0" anchor="b"/>
                </a:tc>
                <a:extLst>
                  <a:ext uri="{0D108BD9-81ED-4DB2-BD59-A6C34878D82A}">
                    <a16:rowId xmlns:a16="http://schemas.microsoft.com/office/drawing/2014/main" val="3893723781"/>
                  </a:ext>
                </a:extLst>
              </a:tr>
              <a:tr h="684029">
                <a:tc>
                  <a:txBody>
                    <a:bodyPr/>
                    <a:lstStyle/>
                    <a:p>
                      <a:pPr algn="l" fontAlgn="b"/>
                      <a:r>
                        <a:rPr lang="en-US" sz="2800" b="0" i="0" u="none" strike="noStrike">
                          <a:solidFill>
                            <a:srgbClr val="000000"/>
                          </a:solidFill>
                          <a:effectLst/>
                          <a:latin typeface="Calibri" panose="020F0502020204030204" pitchFamily="34" charset="0"/>
                        </a:rPr>
                        <a:t>therapeuō</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iaomai</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hygiēs</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sōzō</a:t>
                      </a:r>
                    </a:p>
                  </a:txBody>
                  <a:tcPr marL="6350" marR="6350" marT="6350" marB="0" anchor="b"/>
                </a:tc>
                <a:extLst>
                  <a:ext uri="{0D108BD9-81ED-4DB2-BD59-A6C34878D82A}">
                    <a16:rowId xmlns:a16="http://schemas.microsoft.com/office/drawing/2014/main" val="2985649142"/>
                  </a:ext>
                </a:extLst>
              </a:tr>
              <a:tr h="684029">
                <a:tc>
                  <a:txBody>
                    <a:bodyPr/>
                    <a:lstStyle/>
                    <a:p>
                      <a:pPr algn="l" fontAlgn="b"/>
                      <a:r>
                        <a:rPr lang="en-US" sz="2800" b="0" i="0" u="none" strike="noStrike">
                          <a:solidFill>
                            <a:srgbClr val="000000"/>
                          </a:solidFill>
                          <a:effectLst/>
                          <a:latin typeface="Calibri" panose="020F0502020204030204" pitchFamily="34" charset="0"/>
                        </a:rPr>
                        <a:t>therapy</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iatrogenic</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hygiene</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soteriology (salvation)</a:t>
                      </a:r>
                    </a:p>
                  </a:txBody>
                  <a:tcPr marL="6350" marR="6350" marT="6350" marB="0" anchor="b"/>
                </a:tc>
                <a:extLst>
                  <a:ext uri="{0D108BD9-81ED-4DB2-BD59-A6C34878D82A}">
                    <a16:rowId xmlns:a16="http://schemas.microsoft.com/office/drawing/2014/main" val="3564402870"/>
                  </a:ext>
                </a:extLst>
              </a:tr>
              <a:tr h="684029">
                <a:tc>
                  <a:txBody>
                    <a:bodyPr/>
                    <a:lstStyle/>
                    <a:p>
                      <a:pPr algn="l" fontAlgn="b"/>
                      <a:r>
                        <a:rPr lang="en-US" sz="2800" b="0" i="0" u="none" strike="noStrike" dirty="0">
                          <a:solidFill>
                            <a:srgbClr val="000000"/>
                          </a:solidFill>
                          <a:effectLst/>
                          <a:latin typeface="Calibri" panose="020F0502020204030204" pitchFamily="34" charset="0"/>
                        </a:rPr>
                        <a:t>serve, heal, cure</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restore, cure, heal, make whole</a:t>
                      </a:r>
                    </a:p>
                  </a:txBody>
                  <a:tcPr marL="6350" marR="6350" marT="6350" marB="0" anchor="b"/>
                </a:tc>
                <a:tc>
                  <a:txBody>
                    <a:bodyPr/>
                    <a:lstStyle/>
                    <a:p>
                      <a:pPr algn="l" fontAlgn="b"/>
                      <a:r>
                        <a:rPr lang="en-US" sz="2800" b="0" i="0" u="none" strike="noStrike">
                          <a:solidFill>
                            <a:srgbClr val="000000"/>
                          </a:solidFill>
                          <a:effectLst/>
                          <a:latin typeface="Calibri" panose="020F0502020204030204" pitchFamily="34" charset="0"/>
                        </a:rPr>
                        <a:t>healthy, well, sound, whole.</a:t>
                      </a:r>
                    </a:p>
                  </a:txBody>
                  <a:tcPr marL="6350" marR="6350" marT="6350" marB="0" anchor="b"/>
                </a:tc>
                <a:tc>
                  <a:txBody>
                    <a:bodyPr/>
                    <a:lstStyle/>
                    <a:p>
                      <a:pPr algn="l" fontAlgn="b"/>
                      <a:r>
                        <a:rPr lang="en-US" sz="2800" b="0" i="0" u="none" strike="noStrike" dirty="0">
                          <a:solidFill>
                            <a:srgbClr val="000000"/>
                          </a:solidFill>
                          <a:effectLst/>
                          <a:latin typeface="Calibri" panose="020F0502020204030204" pitchFamily="34" charset="0"/>
                        </a:rPr>
                        <a:t>rescue, save, make well</a:t>
                      </a:r>
                    </a:p>
                  </a:txBody>
                  <a:tcPr marL="6350" marR="6350" marT="6350" marB="0" anchor="b"/>
                </a:tc>
                <a:extLst>
                  <a:ext uri="{0D108BD9-81ED-4DB2-BD59-A6C34878D82A}">
                    <a16:rowId xmlns:a16="http://schemas.microsoft.com/office/drawing/2014/main" val="1625696635"/>
                  </a:ext>
                </a:extLst>
              </a:tr>
            </a:tbl>
          </a:graphicData>
        </a:graphic>
      </p:graphicFrame>
      <p:sp>
        <p:nvSpPr>
          <p:cNvPr id="3" name="TextBox 2">
            <a:extLst>
              <a:ext uri="{FF2B5EF4-FFF2-40B4-BE49-F238E27FC236}">
                <a16:creationId xmlns:a16="http://schemas.microsoft.com/office/drawing/2014/main" id="{028BBE58-E47D-4A1B-B87A-8C7A2CC6A9DB}"/>
              </a:ext>
            </a:extLst>
          </p:cNvPr>
          <p:cNvSpPr txBox="1"/>
          <p:nvPr/>
        </p:nvSpPr>
        <p:spPr>
          <a:xfrm>
            <a:off x="1891862" y="5673124"/>
            <a:ext cx="7913769" cy="984885"/>
          </a:xfrm>
          <a:prstGeom prst="rect">
            <a:avLst/>
          </a:prstGeom>
          <a:noFill/>
        </p:spPr>
        <p:txBody>
          <a:bodyPr wrap="none" rtlCol="0">
            <a:spAutoFit/>
          </a:bodyPr>
          <a:lstStyle/>
          <a:p>
            <a:r>
              <a:rPr lang="en-US" sz="4000" b="1" dirty="0"/>
              <a:t>Salvation: Therapy, Cure, and Health</a:t>
            </a:r>
          </a:p>
          <a:p>
            <a:endParaRPr lang="en-US" dirty="0"/>
          </a:p>
        </p:txBody>
      </p:sp>
    </p:spTree>
    <p:extLst>
      <p:ext uri="{BB962C8B-B14F-4D97-AF65-F5344CB8AC3E}">
        <p14:creationId xmlns:p14="http://schemas.microsoft.com/office/powerpoint/2010/main" val="44492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D157-6269-4025-968B-59C00B15EE4E}"/>
              </a:ext>
            </a:extLst>
          </p:cNvPr>
          <p:cNvSpPr>
            <a:spLocks noGrp="1"/>
          </p:cNvSpPr>
          <p:nvPr>
            <p:ph type="title"/>
          </p:nvPr>
        </p:nvSpPr>
        <p:spPr/>
        <p:txBody>
          <a:bodyPr/>
          <a:lstStyle/>
          <a:p>
            <a:r>
              <a:rPr lang="en-US" dirty="0"/>
              <a:t>Jesus’ healing ministry in Mark’s Gospel</a:t>
            </a:r>
          </a:p>
        </p:txBody>
      </p:sp>
      <p:sp>
        <p:nvSpPr>
          <p:cNvPr id="3" name="Content Placeholder 2">
            <a:extLst>
              <a:ext uri="{FF2B5EF4-FFF2-40B4-BE49-F238E27FC236}">
                <a16:creationId xmlns:a16="http://schemas.microsoft.com/office/drawing/2014/main" id="{B60ED4FC-B877-4293-B88A-3E6C60DDB13F}"/>
              </a:ext>
            </a:extLst>
          </p:cNvPr>
          <p:cNvSpPr>
            <a:spLocks noGrp="1"/>
          </p:cNvSpPr>
          <p:nvPr>
            <p:ph idx="1"/>
          </p:nvPr>
        </p:nvSpPr>
        <p:spPr>
          <a:xfrm>
            <a:off x="838200" y="1825625"/>
            <a:ext cx="10515600" cy="2216986"/>
          </a:xfrm>
        </p:spPr>
        <p:txBody>
          <a:bodyPr>
            <a:normAutofit/>
          </a:bodyPr>
          <a:lstStyle/>
          <a:p>
            <a:pPr marL="0" indent="0">
              <a:buNone/>
            </a:pPr>
            <a:r>
              <a:rPr lang="en-US" sz="3600" i="1" dirty="0"/>
              <a:t>[Jesus] told his disciples to have a boat ready for him because of the crowd, so that they would not crush him; for he had </a:t>
            </a:r>
            <a:r>
              <a:rPr lang="en-US" sz="3600" i="1" dirty="0">
                <a:solidFill>
                  <a:schemeClr val="accent1"/>
                </a:solidFill>
              </a:rPr>
              <a:t>cured</a:t>
            </a:r>
            <a:r>
              <a:rPr lang="en-US" sz="3600" i="1" dirty="0"/>
              <a:t> many, so that all who had diseases pressed upon him to touch him. </a:t>
            </a:r>
            <a:r>
              <a:rPr lang="en-US" sz="3600" dirty="0"/>
              <a:t>Mark 3:9-10</a:t>
            </a:r>
          </a:p>
          <a:p>
            <a:endParaRPr lang="en-US" dirty="0"/>
          </a:p>
        </p:txBody>
      </p:sp>
      <p:sp>
        <p:nvSpPr>
          <p:cNvPr id="4" name="TextBox 3">
            <a:extLst>
              <a:ext uri="{FF2B5EF4-FFF2-40B4-BE49-F238E27FC236}">
                <a16:creationId xmlns:a16="http://schemas.microsoft.com/office/drawing/2014/main" id="{0CC33AD0-41D6-4487-82FB-4C46B3C1D5D5}"/>
              </a:ext>
            </a:extLst>
          </p:cNvPr>
          <p:cNvSpPr txBox="1"/>
          <p:nvPr/>
        </p:nvSpPr>
        <p:spPr>
          <a:xfrm>
            <a:off x="1219200" y="4177548"/>
            <a:ext cx="9416716" cy="1569660"/>
          </a:xfrm>
          <a:prstGeom prst="rect">
            <a:avLst/>
          </a:prstGeom>
          <a:noFill/>
        </p:spPr>
        <p:txBody>
          <a:bodyPr wrap="square" rtlCol="0">
            <a:spAutoFit/>
          </a:bodyPr>
          <a:lstStyle/>
          <a:p>
            <a:r>
              <a:rPr lang="en-US" sz="3200" dirty="0" err="1">
                <a:solidFill>
                  <a:schemeClr val="accent1"/>
                </a:solidFill>
              </a:rPr>
              <a:t>θερ</a:t>
            </a:r>
            <a:r>
              <a:rPr lang="en-US" sz="3200" dirty="0">
                <a:solidFill>
                  <a:schemeClr val="accent1"/>
                </a:solidFill>
              </a:rPr>
              <a:t>απεύω therapeuo</a:t>
            </a:r>
            <a:r>
              <a:rPr lang="en-US" sz="3200" dirty="0"/>
              <a:t>̄; to wait upon menially, to serve,  (figuratively) to adore (God), or (especially) to relieve (of disease): — cure, heal, worship.</a:t>
            </a:r>
          </a:p>
        </p:txBody>
      </p:sp>
    </p:spTree>
    <p:extLst>
      <p:ext uri="{BB962C8B-B14F-4D97-AF65-F5344CB8AC3E}">
        <p14:creationId xmlns:p14="http://schemas.microsoft.com/office/powerpoint/2010/main" val="1572704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D89-44EC-4346-B065-04BCF2FD316B}"/>
              </a:ext>
            </a:extLst>
          </p:cNvPr>
          <p:cNvSpPr>
            <a:spLocks noGrp="1"/>
          </p:cNvSpPr>
          <p:nvPr>
            <p:ph type="title"/>
          </p:nvPr>
        </p:nvSpPr>
        <p:spPr/>
        <p:txBody>
          <a:bodyPr/>
          <a:lstStyle/>
          <a:p>
            <a:r>
              <a:rPr lang="en-US" dirty="0"/>
              <a:t>Word #1: therapy, service (for healing)</a:t>
            </a:r>
          </a:p>
        </p:txBody>
      </p:sp>
      <p:graphicFrame>
        <p:nvGraphicFramePr>
          <p:cNvPr id="4" name="Content Placeholder 3">
            <a:extLst>
              <a:ext uri="{FF2B5EF4-FFF2-40B4-BE49-F238E27FC236}">
                <a16:creationId xmlns:a16="http://schemas.microsoft.com/office/drawing/2014/main" id="{42FAE8D0-4709-435F-A48C-5210A59CA206}"/>
              </a:ext>
            </a:extLst>
          </p:cNvPr>
          <p:cNvGraphicFramePr>
            <a:graphicFrameLocks noGrp="1"/>
          </p:cNvGraphicFramePr>
          <p:nvPr>
            <p:ph idx="1"/>
            <p:extLst>
              <p:ext uri="{D42A27DB-BD31-4B8C-83A1-F6EECF244321}">
                <p14:modId xmlns:p14="http://schemas.microsoft.com/office/powerpoint/2010/main" val="3197353747"/>
              </p:ext>
            </p:extLst>
          </p:nvPr>
        </p:nvGraphicFramePr>
        <p:xfrm>
          <a:off x="838200" y="1825624"/>
          <a:ext cx="2690061" cy="3420145"/>
        </p:xfrm>
        <a:graphic>
          <a:graphicData uri="http://schemas.openxmlformats.org/drawingml/2006/table">
            <a:tbl>
              <a:tblPr bandCol="1">
                <a:tableStyleId>{10A1B5D5-9B99-4C35-A422-299274C87663}</a:tableStyleId>
              </a:tblPr>
              <a:tblGrid>
                <a:gridCol w="2690061">
                  <a:extLst>
                    <a:ext uri="{9D8B030D-6E8A-4147-A177-3AD203B41FA5}">
                      <a16:colId xmlns:a16="http://schemas.microsoft.com/office/drawing/2014/main" val="252294754"/>
                    </a:ext>
                  </a:extLst>
                </a:gridCol>
              </a:tblGrid>
              <a:tr h="684029">
                <a:tc>
                  <a:txBody>
                    <a:bodyPr/>
                    <a:lstStyle/>
                    <a:p>
                      <a:pPr algn="l" fontAlgn="b"/>
                      <a:r>
                        <a:rPr lang="en-US" sz="2800" b="0" i="0" u="none" strike="noStrike" dirty="0">
                          <a:solidFill>
                            <a:srgbClr val="000000"/>
                          </a:solidFill>
                          <a:effectLst/>
                          <a:latin typeface="Calibri" panose="020F0502020204030204" pitchFamily="34" charset="0"/>
                        </a:rPr>
                        <a:t>Mark 3:10</a:t>
                      </a:r>
                    </a:p>
                  </a:txBody>
                  <a:tcPr marL="6350" marR="6350" marT="6350" marB="0" anchor="b"/>
                </a:tc>
                <a:extLst>
                  <a:ext uri="{0D108BD9-81ED-4DB2-BD59-A6C34878D82A}">
                    <a16:rowId xmlns:a16="http://schemas.microsoft.com/office/drawing/2014/main" val="890869301"/>
                  </a:ext>
                </a:extLst>
              </a:tr>
              <a:tr h="684029">
                <a:tc>
                  <a:txBody>
                    <a:bodyPr/>
                    <a:lstStyle/>
                    <a:p>
                      <a:pPr algn="l" fontAlgn="b"/>
                      <a:r>
                        <a:rPr lang="el-GR" sz="2800" b="0" i="0" u="none" strike="noStrike">
                          <a:solidFill>
                            <a:srgbClr val="000000"/>
                          </a:solidFill>
                          <a:effectLst/>
                          <a:latin typeface="Calibri" panose="020F0502020204030204" pitchFamily="34" charset="0"/>
                        </a:rPr>
                        <a:t>θεραπεύω</a:t>
                      </a:r>
                    </a:p>
                  </a:txBody>
                  <a:tcPr marL="6350" marR="6350" marT="6350" marB="0" anchor="b"/>
                </a:tc>
                <a:extLst>
                  <a:ext uri="{0D108BD9-81ED-4DB2-BD59-A6C34878D82A}">
                    <a16:rowId xmlns:a16="http://schemas.microsoft.com/office/drawing/2014/main" val="3893723781"/>
                  </a:ext>
                </a:extLst>
              </a:tr>
              <a:tr h="684029">
                <a:tc>
                  <a:txBody>
                    <a:bodyPr/>
                    <a:lstStyle/>
                    <a:p>
                      <a:pPr algn="l" fontAlgn="b"/>
                      <a:r>
                        <a:rPr lang="en-US" sz="2800" b="0" i="0" u="none" strike="noStrike">
                          <a:solidFill>
                            <a:srgbClr val="000000"/>
                          </a:solidFill>
                          <a:effectLst/>
                          <a:latin typeface="Calibri" panose="020F0502020204030204" pitchFamily="34" charset="0"/>
                        </a:rPr>
                        <a:t>therapeuō</a:t>
                      </a:r>
                    </a:p>
                  </a:txBody>
                  <a:tcPr marL="6350" marR="6350" marT="6350" marB="0" anchor="b"/>
                </a:tc>
                <a:extLst>
                  <a:ext uri="{0D108BD9-81ED-4DB2-BD59-A6C34878D82A}">
                    <a16:rowId xmlns:a16="http://schemas.microsoft.com/office/drawing/2014/main" val="2985649142"/>
                  </a:ext>
                </a:extLst>
              </a:tr>
              <a:tr h="684029">
                <a:tc>
                  <a:txBody>
                    <a:bodyPr/>
                    <a:lstStyle/>
                    <a:p>
                      <a:pPr algn="l" fontAlgn="b"/>
                      <a:r>
                        <a:rPr lang="en-US" sz="2800" b="0" i="0" u="none" strike="noStrike">
                          <a:solidFill>
                            <a:srgbClr val="000000"/>
                          </a:solidFill>
                          <a:effectLst/>
                          <a:latin typeface="Calibri" panose="020F0502020204030204" pitchFamily="34" charset="0"/>
                        </a:rPr>
                        <a:t>therapy</a:t>
                      </a:r>
                    </a:p>
                  </a:txBody>
                  <a:tcPr marL="6350" marR="6350" marT="6350" marB="0" anchor="b"/>
                </a:tc>
                <a:extLst>
                  <a:ext uri="{0D108BD9-81ED-4DB2-BD59-A6C34878D82A}">
                    <a16:rowId xmlns:a16="http://schemas.microsoft.com/office/drawing/2014/main" val="3564402870"/>
                  </a:ext>
                </a:extLst>
              </a:tr>
              <a:tr h="684029">
                <a:tc>
                  <a:txBody>
                    <a:bodyPr/>
                    <a:lstStyle/>
                    <a:p>
                      <a:pPr algn="l" fontAlgn="b"/>
                      <a:r>
                        <a:rPr lang="en-US" sz="2800" b="0" i="0" u="none" strike="noStrike" dirty="0">
                          <a:solidFill>
                            <a:srgbClr val="000000"/>
                          </a:solidFill>
                          <a:effectLst/>
                          <a:latin typeface="Calibri" panose="020F0502020204030204" pitchFamily="34" charset="0"/>
                        </a:rPr>
                        <a:t>serve, heal, cure</a:t>
                      </a:r>
                    </a:p>
                  </a:txBody>
                  <a:tcPr marL="6350" marR="6350" marT="6350" marB="0" anchor="b"/>
                </a:tc>
                <a:extLst>
                  <a:ext uri="{0D108BD9-81ED-4DB2-BD59-A6C34878D82A}">
                    <a16:rowId xmlns:a16="http://schemas.microsoft.com/office/drawing/2014/main" val="1625696635"/>
                  </a:ext>
                </a:extLst>
              </a:tr>
            </a:tbl>
          </a:graphicData>
        </a:graphic>
      </p:graphicFrame>
      <p:sp>
        <p:nvSpPr>
          <p:cNvPr id="3" name="TextBox 2">
            <a:extLst>
              <a:ext uri="{FF2B5EF4-FFF2-40B4-BE49-F238E27FC236}">
                <a16:creationId xmlns:a16="http://schemas.microsoft.com/office/drawing/2014/main" id="{FEAB70D4-89B5-4D97-A966-9524792BABCD}"/>
              </a:ext>
            </a:extLst>
          </p:cNvPr>
          <p:cNvSpPr txBox="1"/>
          <p:nvPr/>
        </p:nvSpPr>
        <p:spPr>
          <a:xfrm>
            <a:off x="3872753" y="2058368"/>
            <a:ext cx="6927925" cy="295465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Therapy in today’s healthcare system</a:t>
            </a:r>
          </a:p>
          <a:p>
            <a:pPr marL="457200" indent="-457200">
              <a:buFont typeface="Arial" panose="020B0604020202020204" pitchFamily="34" charset="0"/>
              <a:buChar char="•"/>
            </a:pPr>
            <a:r>
              <a:rPr lang="en-US" sz="2800" dirty="0"/>
              <a:t>Jesus </a:t>
            </a:r>
            <a:r>
              <a:rPr lang="en-US" sz="2800" i="1" dirty="0"/>
              <a:t>had </a:t>
            </a:r>
            <a:r>
              <a:rPr lang="en-US" sz="2800" i="1" dirty="0">
                <a:solidFill>
                  <a:schemeClr val="accent1"/>
                </a:solidFill>
              </a:rPr>
              <a:t>cured</a:t>
            </a:r>
            <a:r>
              <a:rPr lang="en-US" sz="2800" i="1" dirty="0"/>
              <a:t> many…</a:t>
            </a:r>
          </a:p>
          <a:p>
            <a:pPr marL="457200" indent="-457200">
              <a:buFont typeface="Arial" panose="020B0604020202020204" pitchFamily="34" charset="0"/>
              <a:buChar char="•"/>
            </a:pPr>
            <a:r>
              <a:rPr lang="en-US" sz="2800" dirty="0"/>
              <a:t>Root concept of </a:t>
            </a:r>
            <a:r>
              <a:rPr lang="en-US" sz="2800" i="1" dirty="0" err="1"/>
              <a:t>therapeuô</a:t>
            </a:r>
            <a:r>
              <a:rPr lang="en-US" sz="2800" i="1" dirty="0"/>
              <a:t> </a:t>
            </a:r>
            <a:r>
              <a:rPr lang="en-US" sz="2800" dirty="0"/>
              <a:t>is “to serve.”  </a:t>
            </a:r>
            <a:r>
              <a:rPr lang="en-US" dirty="0"/>
              <a:t>(New American Standard Exhaustive Concordance of the Bible.)</a:t>
            </a:r>
          </a:p>
          <a:p>
            <a:pPr marL="457200" indent="-457200">
              <a:buFont typeface="Arial" panose="020B0604020202020204" pitchFamily="34" charset="0"/>
              <a:buChar char="•"/>
            </a:pPr>
            <a:r>
              <a:rPr lang="en-US" sz="2800" dirty="0"/>
              <a:t>To give a piece of one’s own life for the life of another. </a:t>
            </a:r>
          </a:p>
          <a:p>
            <a:pPr marL="457200" indent="-457200">
              <a:buFont typeface="Arial" panose="020B0604020202020204" pitchFamily="34" charset="0"/>
              <a:buChar char="•"/>
            </a:pPr>
            <a:r>
              <a:rPr lang="en-US" sz="2800" dirty="0"/>
              <a:t>Therapist = life-giving servant.</a:t>
            </a:r>
          </a:p>
        </p:txBody>
      </p:sp>
    </p:spTree>
    <p:extLst>
      <p:ext uri="{BB962C8B-B14F-4D97-AF65-F5344CB8AC3E}">
        <p14:creationId xmlns:p14="http://schemas.microsoft.com/office/powerpoint/2010/main" val="1228185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3428D4-C96B-4A41-B44A-6D167003F9FF}"/>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Mark 5:28-29</a:t>
            </a:r>
          </a:p>
        </p:txBody>
      </p:sp>
      <p:sp>
        <p:nvSpPr>
          <p:cNvPr id="3" name="Content Placeholder 2">
            <a:extLst>
              <a:ext uri="{FF2B5EF4-FFF2-40B4-BE49-F238E27FC236}">
                <a16:creationId xmlns:a16="http://schemas.microsoft.com/office/drawing/2014/main" id="{0F33E4DA-596F-4271-A202-D76F20AA62D3}"/>
              </a:ext>
            </a:extLst>
          </p:cNvPr>
          <p:cNvSpPr>
            <a:spLocks noGrp="1"/>
          </p:cNvSpPr>
          <p:nvPr>
            <p:ph idx="1"/>
          </p:nvPr>
        </p:nvSpPr>
        <p:spPr>
          <a:xfrm>
            <a:off x="8029319" y="917725"/>
            <a:ext cx="3424739" cy="4852362"/>
          </a:xfrm>
        </p:spPr>
        <p:txBody>
          <a:bodyPr anchor="ctr">
            <a:normAutofit/>
          </a:bodyPr>
          <a:lstStyle/>
          <a:p>
            <a:pPr marL="0" indent="0">
              <a:buNone/>
            </a:pPr>
            <a:r>
              <a:rPr lang="en-US" dirty="0">
                <a:solidFill>
                  <a:srgbClr val="FFFFFF"/>
                </a:solidFill>
              </a:rPr>
              <a:t>[The woman] said, “If I but touch his clothes, I will be made well.”</a:t>
            </a:r>
            <a:r>
              <a:rPr lang="en-US" baseline="30000" dirty="0">
                <a:solidFill>
                  <a:srgbClr val="FFFFFF"/>
                </a:solidFill>
              </a:rPr>
              <a:t>  29</a:t>
            </a:r>
            <a:r>
              <a:rPr lang="en-US" dirty="0">
                <a:solidFill>
                  <a:srgbClr val="FFFFFF"/>
                </a:solidFill>
              </a:rPr>
              <a:t> Immediately her hemorrhage stopped; and she felt in her body that she was </a:t>
            </a:r>
            <a:r>
              <a:rPr lang="en-US" b="1" dirty="0">
                <a:solidFill>
                  <a:schemeClr val="accent6">
                    <a:lumMod val="75000"/>
                  </a:schemeClr>
                </a:solidFill>
              </a:rPr>
              <a:t>healed</a:t>
            </a:r>
            <a:r>
              <a:rPr lang="en-US" dirty="0">
                <a:solidFill>
                  <a:srgbClr val="FFFFFF"/>
                </a:solidFill>
              </a:rPr>
              <a:t> of her disease. (NRSV)</a:t>
            </a:r>
          </a:p>
          <a:p>
            <a:pPr marL="0" indent="0">
              <a:buNone/>
            </a:pPr>
            <a:endParaRPr lang="en-US" sz="2000" dirty="0">
              <a:solidFill>
                <a:srgbClr val="FFFFFF"/>
              </a:solidFill>
            </a:endParaRPr>
          </a:p>
          <a:p>
            <a:pPr marL="0" indent="0">
              <a:buNone/>
            </a:pPr>
            <a:r>
              <a:rPr lang="el-GR" sz="2000" b="1" dirty="0">
                <a:solidFill>
                  <a:schemeClr val="accent6"/>
                </a:solidFill>
              </a:rPr>
              <a:t>[ἰάομαι </a:t>
            </a:r>
            <a:r>
              <a:rPr lang="en-US" sz="2000" b="1" dirty="0" err="1">
                <a:solidFill>
                  <a:schemeClr val="accent6"/>
                </a:solidFill>
              </a:rPr>
              <a:t>iaomai</a:t>
            </a:r>
            <a:r>
              <a:rPr lang="en-US" sz="2000" b="1" dirty="0">
                <a:solidFill>
                  <a:schemeClr val="accent6"/>
                </a:solidFill>
              </a:rPr>
              <a:t>] </a:t>
            </a:r>
          </a:p>
        </p:txBody>
      </p:sp>
      <p:pic>
        <p:nvPicPr>
          <p:cNvPr id="6" name="Picture 5" descr="Woman reaching for the tassels on Jesus' garment&#10;© Howard Lyon. Used with permission of Howard Lyon Fine Art. www.howardlyon.com">
            <a:extLst>
              <a:ext uri="{FF2B5EF4-FFF2-40B4-BE49-F238E27FC236}">
                <a16:creationId xmlns:a16="http://schemas.microsoft.com/office/drawing/2014/main" id="{35964092-18F0-4820-84DE-B8BBFB6EB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1" y="321732"/>
            <a:ext cx="7058307" cy="4364386"/>
          </a:xfrm>
          <a:prstGeom prst="rect">
            <a:avLst/>
          </a:prstGeom>
        </p:spPr>
      </p:pic>
      <p:sp>
        <p:nvSpPr>
          <p:cNvPr id="11" name="Title 1">
            <a:extLst>
              <a:ext uri="{FF2B5EF4-FFF2-40B4-BE49-F238E27FC236}">
                <a16:creationId xmlns:a16="http://schemas.microsoft.com/office/drawing/2014/main" id="{72A5ACF3-0F5C-47D0-8125-90D8B94E26AF}"/>
              </a:ext>
            </a:extLst>
          </p:cNvPr>
          <p:cNvSpPr txBox="1">
            <a:spLocks/>
          </p:cNvSpPr>
          <p:nvPr/>
        </p:nvSpPr>
        <p:spPr>
          <a:xfrm>
            <a:off x="505192" y="4724926"/>
            <a:ext cx="5590808" cy="10244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baseline="0">
                <a:solidFill>
                  <a:srgbClr val="60483C"/>
                </a:solidFill>
                <a:latin typeface="Cinzel" panose="00000500000000000000" pitchFamily="2" charset="0"/>
                <a:ea typeface="+mj-ea"/>
                <a:cs typeface="+mj-cs"/>
              </a:defRPr>
            </a:lvl1pPr>
          </a:lstStyle>
          <a:p>
            <a:r>
              <a:rPr lang="en-US" dirty="0">
                <a:solidFill>
                  <a:srgbClr val="FFFFFF"/>
                </a:solidFill>
              </a:rPr>
              <a:t>© Howard Lyon. Used with permission of Howard Lyon Fine Art. www.howardlyon.com</a:t>
            </a:r>
          </a:p>
        </p:txBody>
      </p:sp>
    </p:spTree>
    <p:extLst>
      <p:ext uri="{BB962C8B-B14F-4D97-AF65-F5344CB8AC3E}">
        <p14:creationId xmlns:p14="http://schemas.microsoft.com/office/powerpoint/2010/main" val="2106464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VersionID Value="https://cws.connectedpdf.com/cVersionID/{E8C3AB50-8986-48B4-B6D6-5F688270E842}"/>
</file>

<file path=customXml/item2.xml><?xml version="1.0" encoding="utf-8"?>
<DocID Value="https://cws.connectedpdf.com/cDocID/{B40152BF-D80B-408B-B65B-E00E7EAD614F}"/>
</file>

<file path=customXml/itemProps1.xml><?xml version="1.0" encoding="utf-8"?>
<ds:datastoreItem xmlns:ds="http://schemas.openxmlformats.org/officeDocument/2006/customXml" ds:itemID="{B93E2766-6C7A-4312-AB3E-9B43207F3437}">
  <ds:schemaRefs/>
</ds:datastoreItem>
</file>

<file path=customXml/itemProps2.xml><?xml version="1.0" encoding="utf-8"?>
<ds:datastoreItem xmlns:ds="http://schemas.openxmlformats.org/officeDocument/2006/customXml" ds:itemID="{081A0B27-9123-4048-9381-23A56F5BD44F}">
  <ds:schemaRefs/>
</ds:datastoreItem>
</file>

<file path=docProps/app.xml><?xml version="1.0" encoding="utf-8"?>
<Properties xmlns="http://schemas.openxmlformats.org/officeDocument/2006/extended-properties" xmlns:vt="http://schemas.openxmlformats.org/officeDocument/2006/docPropsVTypes">
  <TotalTime>3533</TotalTime>
  <Words>1512</Words>
  <Application>Microsoft Office PowerPoint</Application>
  <PresentationFormat>Widescreen</PresentationFormat>
  <Paragraphs>198</Paragraphs>
  <Slides>28</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Cinzel</vt:lpstr>
      <vt:lpstr>Slabo 13px</vt:lpstr>
      <vt:lpstr>Office Theme</vt:lpstr>
      <vt:lpstr>Salvation: Therapy, Cure, and Health</vt:lpstr>
      <vt:lpstr>December 2016</vt:lpstr>
      <vt:lpstr>PowerPoint Presentation</vt:lpstr>
      <vt:lpstr>Jesus’ healing ministry in Mark’s Gospel</vt:lpstr>
      <vt:lpstr>Story within a story – Mark 5:21-43</vt:lpstr>
      <vt:lpstr>New Testament Greek words for healing</vt:lpstr>
      <vt:lpstr>Jesus’ healing ministry in Mark’s Gospel</vt:lpstr>
      <vt:lpstr>Word #1: therapy, service (for healing)</vt:lpstr>
      <vt:lpstr>Mark 5:28-29</vt:lpstr>
      <vt:lpstr>Word #2: Restore, cure</vt:lpstr>
      <vt:lpstr>Mark 5:34</vt:lpstr>
      <vt:lpstr>Word #3: Health, hygiene</vt:lpstr>
      <vt:lpstr>Mark 5:34</vt:lpstr>
      <vt:lpstr>New Testament Greek words for healing</vt:lpstr>
      <vt:lpstr>Mark 5:22-23</vt:lpstr>
      <vt:lpstr>Mark 5:28, 34</vt:lpstr>
      <vt:lpstr>Word #4: Salvation</vt:lpstr>
      <vt:lpstr>Mark 5:35-36</vt:lpstr>
      <vt:lpstr>December 15-16, 2016</vt:lpstr>
      <vt:lpstr>Psalm 31 </vt:lpstr>
      <vt:lpstr>Psalm 31 </vt:lpstr>
      <vt:lpstr>Psalm 31 </vt:lpstr>
      <vt:lpstr>New Testament Greek words for healing</vt:lpstr>
      <vt:lpstr>Luke 23:46 </vt:lpstr>
      <vt:lpstr>New Testament Greek words for healing</vt:lpstr>
      <vt:lpstr>Salvation: Therapy, Cure, and Health</vt:lpstr>
      <vt:lpstr>PowerPoint Presentation</vt:lpstr>
      <vt:lpstr>Mark 5:35-36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Kauffman</dc:creator>
  <cp:lastModifiedBy>Paul Leichty</cp:lastModifiedBy>
  <cp:revision>64</cp:revision>
  <dcterms:created xsi:type="dcterms:W3CDTF">2018-01-07T15:40:21Z</dcterms:created>
  <dcterms:modified xsi:type="dcterms:W3CDTF">2018-07-11T12:12:04Z</dcterms:modified>
</cp:coreProperties>
</file>